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98"/>
  </p:notesMasterIdLst>
  <p:handoutMasterIdLst>
    <p:handoutMasterId r:id="rId99"/>
  </p:handoutMasterIdLst>
  <p:sldIdLst>
    <p:sldId id="265" r:id="rId5"/>
    <p:sldId id="310" r:id="rId6"/>
    <p:sldId id="320" r:id="rId7"/>
    <p:sldId id="395" r:id="rId8"/>
    <p:sldId id="339" r:id="rId9"/>
    <p:sldId id="337" r:id="rId10"/>
    <p:sldId id="311" r:id="rId11"/>
    <p:sldId id="340" r:id="rId12"/>
    <p:sldId id="312" r:id="rId13"/>
    <p:sldId id="314" r:id="rId14"/>
    <p:sldId id="360" r:id="rId15"/>
    <p:sldId id="371" r:id="rId16"/>
    <p:sldId id="352" r:id="rId17"/>
    <p:sldId id="354" r:id="rId18"/>
    <p:sldId id="372" r:id="rId19"/>
    <p:sldId id="373" r:id="rId20"/>
    <p:sldId id="353" r:id="rId21"/>
    <p:sldId id="361" r:id="rId22"/>
    <p:sldId id="355" r:id="rId23"/>
    <p:sldId id="359" r:id="rId24"/>
    <p:sldId id="362" r:id="rId25"/>
    <p:sldId id="374" r:id="rId26"/>
    <p:sldId id="375" r:id="rId27"/>
    <p:sldId id="423" r:id="rId28"/>
    <p:sldId id="356" r:id="rId29"/>
    <p:sldId id="377" r:id="rId30"/>
    <p:sldId id="376" r:id="rId31"/>
    <p:sldId id="363" r:id="rId32"/>
    <p:sldId id="357" r:id="rId33"/>
    <p:sldId id="364" r:id="rId34"/>
    <p:sldId id="379" r:id="rId35"/>
    <p:sldId id="378" r:id="rId36"/>
    <p:sldId id="370" r:id="rId37"/>
    <p:sldId id="369" r:id="rId38"/>
    <p:sldId id="415" r:id="rId39"/>
    <p:sldId id="416" r:id="rId40"/>
    <p:sldId id="417" r:id="rId41"/>
    <p:sldId id="418" r:id="rId42"/>
    <p:sldId id="419" r:id="rId43"/>
    <p:sldId id="420" r:id="rId44"/>
    <p:sldId id="365" r:id="rId45"/>
    <p:sldId id="315" r:id="rId46"/>
    <p:sldId id="316" r:id="rId47"/>
    <p:sldId id="384" r:id="rId48"/>
    <p:sldId id="385" r:id="rId49"/>
    <p:sldId id="386" r:id="rId50"/>
    <p:sldId id="387" r:id="rId51"/>
    <p:sldId id="367" r:id="rId52"/>
    <p:sldId id="401" r:id="rId53"/>
    <p:sldId id="421" r:id="rId54"/>
    <p:sldId id="422" r:id="rId55"/>
    <p:sldId id="317" r:id="rId56"/>
    <p:sldId id="402" r:id="rId57"/>
    <p:sldId id="388" r:id="rId58"/>
    <p:sldId id="389" r:id="rId59"/>
    <p:sldId id="390" r:id="rId60"/>
    <p:sldId id="391" r:id="rId61"/>
    <p:sldId id="392" r:id="rId62"/>
    <p:sldId id="393" r:id="rId63"/>
    <p:sldId id="403" r:id="rId64"/>
    <p:sldId id="404" r:id="rId65"/>
    <p:sldId id="405" r:id="rId66"/>
    <p:sldId id="406" r:id="rId67"/>
    <p:sldId id="407" r:id="rId68"/>
    <p:sldId id="408" r:id="rId69"/>
    <p:sldId id="394" r:id="rId70"/>
    <p:sldId id="409" r:id="rId71"/>
    <p:sldId id="410" r:id="rId72"/>
    <p:sldId id="411" r:id="rId73"/>
    <p:sldId id="412" r:id="rId74"/>
    <p:sldId id="413" r:id="rId75"/>
    <p:sldId id="414" r:id="rId76"/>
    <p:sldId id="319" r:id="rId77"/>
    <p:sldId id="341" r:id="rId78"/>
    <p:sldId id="396" r:id="rId79"/>
    <p:sldId id="342" r:id="rId80"/>
    <p:sldId id="325" r:id="rId81"/>
    <p:sldId id="329" r:id="rId82"/>
    <p:sldId id="328" r:id="rId83"/>
    <p:sldId id="331" r:id="rId84"/>
    <p:sldId id="330" r:id="rId85"/>
    <p:sldId id="333" r:id="rId86"/>
    <p:sldId id="334" r:id="rId87"/>
    <p:sldId id="348" r:id="rId88"/>
    <p:sldId id="349" r:id="rId89"/>
    <p:sldId id="343" r:id="rId90"/>
    <p:sldId id="345" r:id="rId91"/>
    <p:sldId id="346" r:id="rId92"/>
    <p:sldId id="347" r:id="rId93"/>
    <p:sldId id="324" r:id="rId94"/>
    <p:sldId id="350" r:id="rId95"/>
    <p:sldId id="322" r:id="rId96"/>
    <p:sldId id="351" r:id="rId97"/>
  </p:sldIdLst>
  <p:sldSz cx="12188825" cy="6858000"/>
  <p:notesSz cx="6858000" cy="9144000"/>
  <p:custDataLst>
    <p:tags r:id="rId100"/>
  </p:custDataLst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9" autoAdjust="0"/>
  </p:normalViewPr>
  <p:slideViewPr>
    <p:cSldViewPr showGuides="1">
      <p:cViewPr varScale="1">
        <p:scale>
          <a:sx n="82" d="100"/>
          <a:sy n="82" d="100"/>
        </p:scale>
        <p:origin x="720" y="77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8" d="100"/>
          <a:sy n="68" d="100"/>
        </p:scale>
        <p:origin x="280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viewProps" Target="viewProp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handoutMaster" Target="handoutMasters/handoutMaster1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F348D6A5-469F-4FA4-A147-C8B8EC25BB7B}" type="datetime1">
              <a:rPr lang="cs-CZ" smtClean="0"/>
              <a:t>15.01.2024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D9F912AB-2776-42F2-A957-313FC7EFEDB9}" type="slidenum">
              <a:rPr lang="cs-CZ" smtClean="0"/>
              <a:pPr algn="r"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C13C5B1F-949B-4DD0-A78B-C3911861FAC0}" type="datetime1">
              <a:rPr lang="cs-CZ" smtClean="0"/>
              <a:pPr/>
              <a:t>15.01.2024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F93199CD-3E1B-4AE6-990F-76F925F5EA9F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cs-CZ" smtClean="0"/>
              <a:pPr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4641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cs-CZ" smtClean="0"/>
              <a:pPr/>
              <a:t>53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621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cs-CZ" smtClean="0"/>
              <a:pPr/>
              <a:t>73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6703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cs-CZ" smtClean="0"/>
              <a:pPr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7120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cs-CZ" smtClean="0"/>
              <a:pPr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5074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cs-CZ" smtClean="0"/>
              <a:pPr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6880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cs-CZ" smtClean="0"/>
              <a:pPr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1753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cs-CZ" smtClean="0"/>
              <a:pPr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1236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cs-CZ" smtClean="0"/>
              <a:pPr/>
              <a:t>42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346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cs-CZ" smtClean="0"/>
              <a:pPr/>
              <a:t>43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8834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cs-CZ" smtClean="0"/>
              <a:pPr/>
              <a:t>52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8754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38E88FA-03BA-466C-A785-263DBDDF76AF}" type="datetime1">
              <a:rPr lang="cs-CZ" smtClean="0"/>
              <a:pPr/>
              <a:t>15.01.2024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2412" y="381001"/>
            <a:ext cx="7391399" cy="5638800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1632F33-0CE4-4426-B155-942568323885}" type="datetime1">
              <a:rPr lang="cs-CZ" smtClean="0"/>
              <a:pPr/>
              <a:t>15.01.2024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 rtl="0">
              <a:defRPr/>
            </a:lvl1pPr>
            <a:lvl5pPr algn="l" rtl="0">
              <a:defRPr/>
            </a:lvl5pPr>
            <a:lvl6pPr algn="l" rtl="0">
              <a:defRPr/>
            </a:lvl6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4F768CF-40C9-4CCB-A5B6-101C357967EB}" type="datetime1">
              <a:rPr lang="cs-CZ" smtClean="0"/>
              <a:pPr/>
              <a:t>15.01.2024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 b="0" cap="none" baseline="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065213" y="5410200"/>
            <a:ext cx="8687333" cy="609601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FE454EE-2776-40D2-8F3A-58A2663BD743}" type="datetime1">
              <a:rPr lang="cs-CZ" smtClean="0"/>
              <a:pPr/>
              <a:t>15.01.2024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504781" y="1905001"/>
            <a:ext cx="4419599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6229183" y="1905001"/>
            <a:ext cx="4419600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BE2C431-4968-4F85-98D6-1884889B2565}" type="datetime1">
              <a:rPr lang="cs-CZ" smtClean="0"/>
              <a:pPr/>
              <a:t>15.01.2024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522411" y="1905000"/>
            <a:ext cx="441655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1522411" y="2743201"/>
            <a:ext cx="4416552" cy="3276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249861" y="1905000"/>
            <a:ext cx="441655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 hasCustomPrompt="1"/>
          </p:nvPr>
        </p:nvSpPr>
        <p:spPr>
          <a:xfrm>
            <a:off x="6249861" y="2743201"/>
            <a:ext cx="4416552" cy="3276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48D6EBF-ADC2-4F30-BC6A-A20FAC67007C}" type="datetime1">
              <a:rPr lang="cs-CZ" smtClean="0"/>
              <a:pPr/>
              <a:t>15.01.2024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95A79ED-9CD6-4E90-BFEC-409C943DCE9C}" type="datetime1">
              <a:rPr lang="cs-CZ" smtClean="0"/>
              <a:pPr/>
              <a:t>15.01.2024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BF75E63-51FD-47E4-B1B0-45F3B67E9D92}" type="datetime1">
              <a:rPr lang="cs-CZ" smtClean="0"/>
              <a:pPr/>
              <a:t>15.01.2024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Autofit/>
          </a:bodyPr>
          <a:lstStyle>
            <a:lvl1pPr algn="l" rtl="0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951414" y="685800"/>
            <a:ext cx="6400800" cy="53340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68C4448-F86C-4FF0-A830-90C17E875AEE}" type="datetime1">
              <a:rPr lang="cs-CZ" smtClean="0"/>
              <a:pPr/>
              <a:t>15.01.2024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cs-CZ" dirty="0"/>
              <a:t>Kliknutím na ikonu přidáte obrázek.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rmAutofit/>
          </a:bodyPr>
          <a:lstStyle>
            <a:lvl1pPr algn="l" rtl="0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C2064F1-6E9E-4327-9AE7-D6E65D88A80E}" type="datetime1">
              <a:rPr lang="cs-CZ" smtClean="0"/>
              <a:pPr/>
              <a:t>15.01.2024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9FFC4-6E08-4C95-BBE6-CC62724D5D23}" type="datetime1">
              <a:rPr lang="cs-CZ" smtClean="0"/>
              <a:pPr/>
              <a:t>15.01.2024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jp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0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8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9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0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2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5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7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9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3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7.png"/><Relationship Id="rId5" Type="http://schemas.openxmlformats.org/officeDocument/2006/relationships/image" Target="../media/image131.png"/><Relationship Id="rId4" Type="http://schemas.openxmlformats.org/officeDocument/2006/relationships/image" Target="../media/image13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5.png"/><Relationship Id="rId4" Type="http://schemas.openxmlformats.org/officeDocument/2006/relationships/image" Target="../media/image14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5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6.jpg"/><Relationship Id="rId7" Type="http://schemas.openxmlformats.org/officeDocument/2006/relationships/image" Target="../media/image170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9.png"/><Relationship Id="rId11" Type="http://schemas.openxmlformats.org/officeDocument/2006/relationships/image" Target="../media/image173.png"/><Relationship Id="rId5" Type="http://schemas.openxmlformats.org/officeDocument/2006/relationships/image" Target="../media/image168.png"/><Relationship Id="rId10" Type="http://schemas.openxmlformats.org/officeDocument/2006/relationships/image" Target="../media/image172.png"/><Relationship Id="rId4" Type="http://schemas.openxmlformats.org/officeDocument/2006/relationships/image" Target="../media/image167.png"/><Relationship Id="rId9" Type="http://schemas.openxmlformats.org/officeDocument/2006/relationships/image" Target="../media/image140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75.jpg"/><Relationship Id="rId7" Type="http://schemas.openxmlformats.org/officeDocument/2006/relationships/image" Target="../media/image170.png"/><Relationship Id="rId12" Type="http://schemas.openxmlformats.org/officeDocument/2006/relationships/image" Target="../media/image171.pn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9.png"/><Relationship Id="rId11" Type="http://schemas.openxmlformats.org/officeDocument/2006/relationships/image" Target="../media/image176.png"/><Relationship Id="rId5" Type="http://schemas.openxmlformats.org/officeDocument/2006/relationships/image" Target="../media/image168.png"/><Relationship Id="rId10" Type="http://schemas.openxmlformats.org/officeDocument/2006/relationships/image" Target="../media/image173.png"/><Relationship Id="rId4" Type="http://schemas.openxmlformats.org/officeDocument/2006/relationships/image" Target="../media/image167.png"/><Relationship Id="rId9" Type="http://schemas.openxmlformats.org/officeDocument/2006/relationships/image" Target="../media/image17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1.png"/><Relationship Id="rId5" Type="http://schemas.openxmlformats.org/officeDocument/2006/relationships/image" Target="../media/image176.png"/><Relationship Id="rId4" Type="http://schemas.openxmlformats.org/officeDocument/2006/relationships/image" Target="../media/image17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1.png"/><Relationship Id="rId4" Type="http://schemas.openxmlformats.org/officeDocument/2006/relationships/image" Target="../media/image15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5.png"/><Relationship Id="rId5" Type="http://schemas.openxmlformats.org/officeDocument/2006/relationships/image" Target="../media/image176.png"/><Relationship Id="rId4" Type="http://schemas.openxmlformats.org/officeDocument/2006/relationships/image" Target="../media/image17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0" Type="http://schemas.openxmlformats.org/officeDocument/2006/relationships/image" Target="../media/image59.jpeg"/><Relationship Id="rId4" Type="http://schemas.openxmlformats.org/officeDocument/2006/relationships/image" Target="../media/image54.png"/><Relationship Id="rId9" Type="http://schemas.openxmlformats.org/officeDocument/2006/relationships/image" Target="../media/image58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png"/><Relationship Id="rId4" Type="http://schemas.openxmlformats.org/officeDocument/2006/relationships/image" Target="../media/image15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1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microsoft.com/office/2007/relationships/hdphoto" Target="../media/hdphoto3.wdp"/><Relationship Id="rId7" Type="http://schemas.openxmlformats.org/officeDocument/2006/relationships/hyperlink" Target="https://www.linkedin.com/company/elektrosvit-svatobo%C5%99ice-a-s" TargetMode="External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4.png"/><Relationship Id="rId11" Type="http://schemas.openxmlformats.org/officeDocument/2006/relationships/image" Target="../media/image197.png"/><Relationship Id="rId5" Type="http://schemas.openxmlformats.org/officeDocument/2006/relationships/hyperlink" Target="http://www.facebook.com/elektrosvit.cz" TargetMode="External"/><Relationship Id="rId10" Type="http://schemas.openxmlformats.org/officeDocument/2006/relationships/hyperlink" Target="https://elektrosvit.cz/" TargetMode="External"/><Relationship Id="rId4" Type="http://schemas.openxmlformats.org/officeDocument/2006/relationships/image" Target="../media/image193.jpg"/><Relationship Id="rId9" Type="http://schemas.openxmlformats.org/officeDocument/2006/relationships/image" Target="../media/image19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5F8FC14F-EF66-4B96-AE96-1C4035252E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2355707"/>
            <a:ext cx="9134391" cy="2146585"/>
          </a:xfrm>
          <a:prstGeom prst="rect">
            <a:avLst/>
          </a:prstGeom>
          <a:noFill/>
          <a:ln>
            <a:noFill/>
          </a:ln>
          <a:effectLst>
            <a:glow>
              <a:schemeClr val="tx1"/>
            </a:glow>
          </a:effectLst>
        </p:spPr>
      </p:pic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A85FA70F-04B8-43D7-A67F-BA65DE3B9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86"/>
            <a:ext cx="12188825" cy="6856214"/>
          </a:xfrm>
          <a:prstGeom prst="rect">
            <a:avLst/>
          </a:prstGeom>
        </p:spPr>
      </p:pic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4999" y="8806"/>
            <a:ext cx="5256584" cy="792087"/>
          </a:xfrm>
        </p:spPr>
        <p:txBody>
          <a:bodyPr rtlCol="0">
            <a:normAutofit/>
          </a:bodyPr>
          <a:lstStyle/>
          <a:p>
            <a:pPr rtl="0"/>
            <a:r>
              <a:rPr lang="cs-CZ" sz="2800" dirty="0">
                <a:solidFill>
                  <a:schemeClr val="tx1"/>
                </a:solidFill>
              </a:rPr>
              <a:t>POUŽITÍ SVÍTIDEL</a:t>
            </a:r>
          </a:p>
        </p:txBody>
      </p:sp>
    </p:spTree>
    <p:extLst>
      <p:ext uri="{BB962C8B-B14F-4D97-AF65-F5344CB8AC3E}">
        <p14:creationId xmlns:p14="http://schemas.microsoft.com/office/powerpoint/2010/main" val="2478160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5000">
        <p159:morph option="byObject"/>
      </p:transition>
    </mc:Choice>
    <mc:Fallback xmlns="">
      <p:transition spd="slow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2060848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Průmyslová svítidla</a:t>
            </a:r>
          </a:p>
        </p:txBody>
      </p:sp>
      <p:pic>
        <p:nvPicPr>
          <p:cNvPr id="6" name="Zástupný obsah 5" descr="Obsah obrázku světlo&#10;&#10;Popis byl vytvořen automaticky">
            <a:extLst>
              <a:ext uri="{FF2B5EF4-FFF2-40B4-BE49-F238E27FC236}">
                <a16:creationId xmlns:a16="http://schemas.microsoft.com/office/drawing/2014/main" id="{8D8E8850-A7E5-45D5-9422-919B00F254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020" y="2348880"/>
            <a:ext cx="6718606" cy="2316867"/>
          </a:xfrm>
        </p:spPr>
      </p:pic>
    </p:spTree>
    <p:extLst>
      <p:ext uri="{BB962C8B-B14F-4D97-AF65-F5344CB8AC3E}">
        <p14:creationId xmlns:p14="http://schemas.microsoft.com/office/powerpoint/2010/main" val="512709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5000">
        <p159:morph option="byObject"/>
      </p:transition>
    </mc:Choice>
    <mc:Fallback xmlns="">
      <p:transition spd="slow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00B99297-E3B4-4C6E-AD5B-1CD3D1EC0FB8}"/>
              </a:ext>
            </a:extLst>
          </p:cNvPr>
          <p:cNvSpPr txBox="1"/>
          <p:nvPr/>
        </p:nvSpPr>
        <p:spPr>
          <a:xfrm>
            <a:off x="311795" y="1428450"/>
            <a:ext cx="2351670" cy="36933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dirty="0"/>
              <a:t>Průmysl</a:t>
            </a:r>
          </a:p>
          <a:p>
            <a:endParaRPr lang="cs-CZ" dirty="0"/>
          </a:p>
          <a:p>
            <a:r>
              <a:rPr lang="cs-CZ" dirty="0"/>
              <a:t>Elektrárny</a:t>
            </a:r>
          </a:p>
          <a:p>
            <a:endParaRPr lang="cs-CZ" dirty="0"/>
          </a:p>
          <a:p>
            <a:r>
              <a:rPr lang="cs-CZ" dirty="0"/>
              <a:t>Vodní elektrárny</a:t>
            </a:r>
          </a:p>
          <a:p>
            <a:endParaRPr lang="cs-CZ" dirty="0"/>
          </a:p>
          <a:p>
            <a:r>
              <a:rPr lang="cs-CZ" dirty="0"/>
              <a:t>Jaderné elektrárny</a:t>
            </a:r>
          </a:p>
          <a:p>
            <a:endParaRPr lang="cs-CZ" dirty="0"/>
          </a:p>
          <a:p>
            <a:r>
              <a:rPr lang="cs-CZ" dirty="0"/>
              <a:t>Výrobní závody</a:t>
            </a:r>
          </a:p>
          <a:p>
            <a:endParaRPr lang="cs-CZ" dirty="0"/>
          </a:p>
          <a:p>
            <a:r>
              <a:rPr lang="cs-CZ" dirty="0"/>
              <a:t>Sklady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 descr="Obsah obrázku továrna, exteriér, budova, město&#10;&#10;Popis byl vytvořen automaticky">
            <a:extLst>
              <a:ext uri="{FF2B5EF4-FFF2-40B4-BE49-F238E27FC236}">
                <a16:creationId xmlns:a16="http://schemas.microsoft.com/office/drawing/2014/main" id="{30FF0E7E-9632-4007-A205-A0915FF8F4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076" y="0"/>
            <a:ext cx="4562749" cy="6858000"/>
          </a:xfrm>
          <a:prstGeom prst="rect">
            <a:avLst/>
          </a:prstGeom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id="{B6609FAD-129D-45EC-8CFD-BCD5663A9DD4}"/>
              </a:ext>
            </a:extLst>
          </p:cNvPr>
          <p:cNvGrpSpPr/>
          <p:nvPr/>
        </p:nvGrpSpPr>
        <p:grpSpPr>
          <a:xfrm>
            <a:off x="7396432" y="135796"/>
            <a:ext cx="1702713" cy="1255540"/>
            <a:chOff x="7338431" y="114015"/>
            <a:chExt cx="2440314" cy="1773050"/>
          </a:xfrm>
        </p:grpSpPr>
        <p:pic>
          <p:nvPicPr>
            <p:cNvPr id="9" name="Obrázek 8" descr="Obsah obrázku modrá&#10;&#10;Popis byl vytvořen automaticky">
              <a:extLst>
                <a:ext uri="{FF2B5EF4-FFF2-40B4-BE49-F238E27FC236}">
                  <a16:creationId xmlns:a16="http://schemas.microsoft.com/office/drawing/2014/main" id="{A13EA1D0-F160-41FC-A7FD-7CC8492B4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431" y="114015"/>
              <a:ext cx="2440314" cy="1627014"/>
            </a:xfrm>
            <a:prstGeom prst="rect">
              <a:avLst/>
            </a:prstGeom>
          </p:spPr>
        </p:pic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F8C85C2F-956E-4B1F-B70D-43698761C4DF}"/>
                </a:ext>
              </a:extLst>
            </p:cNvPr>
            <p:cNvSpPr txBox="1"/>
            <p:nvPr/>
          </p:nvSpPr>
          <p:spPr>
            <a:xfrm>
              <a:off x="7846015" y="1452428"/>
              <a:ext cx="1848797" cy="434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TAURUS LED</a:t>
              </a:r>
            </a:p>
          </p:txBody>
        </p:sp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17DD74C3-7056-457A-A601-95FE23C58C17}"/>
              </a:ext>
            </a:extLst>
          </p:cNvPr>
          <p:cNvGrpSpPr/>
          <p:nvPr/>
        </p:nvGrpSpPr>
        <p:grpSpPr>
          <a:xfrm>
            <a:off x="9040582" y="253342"/>
            <a:ext cx="1510258" cy="1326877"/>
            <a:chOff x="10009089" y="458440"/>
            <a:chExt cx="1739652" cy="1641121"/>
          </a:xfrm>
        </p:grpSpPr>
        <p:pic>
          <p:nvPicPr>
            <p:cNvPr id="3" name="Obrázek 2" descr="Obsah obrázku spotřebič&#10;&#10;Popis byl vytvořen automaticky">
              <a:extLst>
                <a:ext uri="{FF2B5EF4-FFF2-40B4-BE49-F238E27FC236}">
                  <a16:creationId xmlns:a16="http://schemas.microsoft.com/office/drawing/2014/main" id="{3E9AFF15-D14F-42C8-9FFB-468323FEC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7124" y="458440"/>
              <a:ext cx="826442" cy="1016369"/>
            </a:xfrm>
            <a:prstGeom prst="rect">
              <a:avLst/>
            </a:prstGeom>
          </p:spPr>
        </p:pic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35AEB2A4-D70D-4DC3-9A76-BBE69AE88345}"/>
                </a:ext>
              </a:extLst>
            </p:cNvPr>
            <p:cNvSpPr txBox="1"/>
            <p:nvPr/>
          </p:nvSpPr>
          <p:spPr>
            <a:xfrm>
              <a:off x="10009089" y="1452427"/>
              <a:ext cx="1739652" cy="647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JUNIOR LED</a:t>
              </a:r>
            </a:p>
            <a:p>
              <a:r>
                <a:rPr lang="cs-CZ" sz="1400" dirty="0"/>
                <a:t>JUNIOR LED PRO</a:t>
              </a:r>
            </a:p>
          </p:txBody>
        </p:sp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9B03FF39-60DF-4270-9285-81430239A00A}"/>
              </a:ext>
            </a:extLst>
          </p:cNvPr>
          <p:cNvGrpSpPr/>
          <p:nvPr/>
        </p:nvGrpSpPr>
        <p:grpSpPr>
          <a:xfrm>
            <a:off x="10570418" y="253342"/>
            <a:ext cx="1485480" cy="1326477"/>
            <a:chOff x="8112213" y="1999474"/>
            <a:chExt cx="1485480" cy="1326477"/>
          </a:xfrm>
        </p:grpSpPr>
        <p:pic>
          <p:nvPicPr>
            <p:cNvPr id="12" name="Obrázek 11" descr="Obsah obrázku modrá&#10;&#10;Popis byl vytvořen automaticky">
              <a:extLst>
                <a:ext uri="{FF2B5EF4-FFF2-40B4-BE49-F238E27FC236}">
                  <a16:creationId xmlns:a16="http://schemas.microsoft.com/office/drawing/2014/main" id="{795B8054-2917-44B7-93A2-0DD9186D1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8828" y="1999474"/>
              <a:ext cx="784310" cy="841144"/>
            </a:xfrm>
            <a:prstGeom prst="rect">
              <a:avLst/>
            </a:prstGeom>
          </p:spPr>
        </p:pic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7154E15F-5C59-4BDE-92AF-AFCCEF4A8D9B}"/>
                </a:ext>
              </a:extLst>
            </p:cNvPr>
            <p:cNvSpPr txBox="1"/>
            <p:nvPr/>
          </p:nvSpPr>
          <p:spPr>
            <a:xfrm>
              <a:off x="8112213" y="2802731"/>
              <a:ext cx="14854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PEGAS LED</a:t>
              </a:r>
            </a:p>
            <a:p>
              <a:r>
                <a:rPr lang="cs-CZ" sz="1400" dirty="0"/>
                <a:t>PEGAS LED PRO</a:t>
              </a:r>
            </a:p>
          </p:txBody>
        </p:sp>
      </p:grp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AD9EA345-06A5-434F-8025-37485783B433}"/>
              </a:ext>
            </a:extLst>
          </p:cNvPr>
          <p:cNvGrpSpPr/>
          <p:nvPr/>
        </p:nvGrpSpPr>
        <p:grpSpPr>
          <a:xfrm>
            <a:off x="7791620" y="1487497"/>
            <a:ext cx="1702713" cy="1805056"/>
            <a:chOff x="9884591" y="1798606"/>
            <a:chExt cx="1873819" cy="1862482"/>
          </a:xfrm>
        </p:grpSpPr>
        <p:pic>
          <p:nvPicPr>
            <p:cNvPr id="16" name="Obrázek 15" descr="Obsah obrázku modrá, sportovní hra, plast&#10;&#10;Popis byl vytvořen automaticky">
              <a:extLst>
                <a:ext uri="{FF2B5EF4-FFF2-40B4-BE49-F238E27FC236}">
                  <a16:creationId xmlns:a16="http://schemas.microsoft.com/office/drawing/2014/main" id="{FB23B8BC-C8E3-498F-8B48-7A9B29501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1539" y="1798606"/>
              <a:ext cx="1080120" cy="1340380"/>
            </a:xfrm>
            <a:prstGeom prst="rect">
              <a:avLst/>
            </a:prstGeom>
          </p:spPr>
        </p:pic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6A111F7F-75D3-4FF3-A6D9-1DA3DC9751BA}"/>
                </a:ext>
              </a:extLst>
            </p:cNvPr>
            <p:cNvSpPr txBox="1"/>
            <p:nvPr/>
          </p:nvSpPr>
          <p:spPr>
            <a:xfrm>
              <a:off x="9884591" y="3121222"/>
              <a:ext cx="1873819" cy="539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FARMER I LED</a:t>
              </a:r>
            </a:p>
            <a:p>
              <a:r>
                <a:rPr lang="cs-CZ" sz="1400" dirty="0"/>
                <a:t>FARMER I LED PRO</a:t>
              </a:r>
            </a:p>
          </p:txBody>
        </p:sp>
      </p:grp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174D8873-F0F6-40F5-9B11-3C5B9D4CA435}"/>
              </a:ext>
            </a:extLst>
          </p:cNvPr>
          <p:cNvGrpSpPr/>
          <p:nvPr/>
        </p:nvGrpSpPr>
        <p:grpSpPr>
          <a:xfrm>
            <a:off x="9289626" y="2040360"/>
            <a:ext cx="1314344" cy="1246290"/>
            <a:chOff x="8066585" y="3827511"/>
            <a:chExt cx="1554308" cy="1309778"/>
          </a:xfrm>
        </p:grpSpPr>
        <p:pic>
          <p:nvPicPr>
            <p:cNvPr id="20" name="Obrázek 19" descr="Obsah obrázku modrá&#10;&#10;Popis byl vytvořen automaticky">
              <a:extLst>
                <a:ext uri="{FF2B5EF4-FFF2-40B4-BE49-F238E27FC236}">
                  <a16:creationId xmlns:a16="http://schemas.microsoft.com/office/drawing/2014/main" id="{CBA8E826-9AFF-444B-9983-AAD4E788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6585" y="3827511"/>
              <a:ext cx="1384246" cy="695824"/>
            </a:xfrm>
            <a:prstGeom prst="rect">
              <a:avLst/>
            </a:prstGeom>
          </p:spPr>
        </p:pic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40FCC00B-7A35-46BB-A704-81B760240CED}"/>
                </a:ext>
              </a:extLst>
            </p:cNvPr>
            <p:cNvSpPr txBox="1"/>
            <p:nvPr/>
          </p:nvSpPr>
          <p:spPr>
            <a:xfrm>
              <a:off x="8110635" y="4614069"/>
              <a:ext cx="15102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TUB LED</a:t>
              </a:r>
            </a:p>
            <a:p>
              <a:r>
                <a:rPr lang="cs-CZ" sz="1400" dirty="0"/>
                <a:t>TUB LED PRO</a:t>
              </a:r>
            </a:p>
          </p:txBody>
        </p:sp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58AA2EF1-8635-40E8-B46F-4C67B7F348DB}"/>
              </a:ext>
            </a:extLst>
          </p:cNvPr>
          <p:cNvGrpSpPr/>
          <p:nvPr/>
        </p:nvGrpSpPr>
        <p:grpSpPr>
          <a:xfrm>
            <a:off x="10522409" y="2091574"/>
            <a:ext cx="1519284" cy="1221764"/>
            <a:chOff x="9875595" y="3752143"/>
            <a:chExt cx="1519284" cy="1221764"/>
          </a:xfrm>
        </p:grpSpPr>
        <p:pic>
          <p:nvPicPr>
            <p:cNvPr id="26" name="Obrázek 25" descr="Obsah obrázku modrá, interiér&#10;&#10;Popis byl vytvořen automaticky">
              <a:extLst>
                <a:ext uri="{FF2B5EF4-FFF2-40B4-BE49-F238E27FC236}">
                  <a16:creationId xmlns:a16="http://schemas.microsoft.com/office/drawing/2014/main" id="{039C07F9-B694-4794-91E2-DC2A116D3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0595" y="3752143"/>
              <a:ext cx="1088363" cy="679097"/>
            </a:xfrm>
            <a:prstGeom prst="rect">
              <a:avLst/>
            </a:prstGeom>
          </p:spPr>
        </p:pic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BA32F25D-20D7-48B5-8274-23204837711D}"/>
                </a:ext>
              </a:extLst>
            </p:cNvPr>
            <p:cNvSpPr txBox="1"/>
            <p:nvPr/>
          </p:nvSpPr>
          <p:spPr>
            <a:xfrm>
              <a:off x="9875595" y="4450687"/>
              <a:ext cx="15192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TURTLE LED</a:t>
              </a:r>
            </a:p>
            <a:p>
              <a:r>
                <a:rPr lang="cs-CZ" sz="1400" dirty="0"/>
                <a:t>TURTLE LED PRO</a:t>
              </a:r>
            </a:p>
          </p:txBody>
        </p:sp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778F0AAA-9709-3411-A544-DEBB760839C4}"/>
              </a:ext>
            </a:extLst>
          </p:cNvPr>
          <p:cNvGrpSpPr/>
          <p:nvPr/>
        </p:nvGrpSpPr>
        <p:grpSpPr>
          <a:xfrm>
            <a:off x="7785129" y="3451842"/>
            <a:ext cx="1702713" cy="1372596"/>
            <a:chOff x="7785129" y="3451842"/>
            <a:chExt cx="1702713" cy="1372596"/>
          </a:xfrm>
        </p:grpSpPr>
        <p:pic>
          <p:nvPicPr>
            <p:cNvPr id="2" name="Obrázek 1" descr="Obsah obrázku snímek obrazovky, světlo, noc&#10;&#10;Popis byl vytvořen automaticky">
              <a:extLst>
                <a:ext uri="{FF2B5EF4-FFF2-40B4-BE49-F238E27FC236}">
                  <a16:creationId xmlns:a16="http://schemas.microsoft.com/office/drawing/2014/main" id="{68B0DB23-59EE-C3BA-4394-8E986CBE10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66" t="10502" r="8430" b="11777"/>
            <a:stretch/>
          </p:blipFill>
          <p:spPr>
            <a:xfrm>
              <a:off x="7810138" y="3451842"/>
              <a:ext cx="1468883" cy="1011204"/>
            </a:xfrm>
            <a:prstGeom prst="rect">
              <a:avLst/>
            </a:prstGeom>
          </p:spPr>
        </p:pic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44FB9563-74B3-9995-C363-AC7FD0ABD701}"/>
                </a:ext>
              </a:extLst>
            </p:cNvPr>
            <p:cNvSpPr txBox="1"/>
            <p:nvPr/>
          </p:nvSpPr>
          <p:spPr>
            <a:xfrm>
              <a:off x="7785129" y="4516661"/>
              <a:ext cx="1702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HALSPOT I LED</a:t>
              </a:r>
            </a:p>
          </p:txBody>
        </p:sp>
      </p:grp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ECB69708-FC9C-815B-EC9B-D2600A8CF82E}"/>
              </a:ext>
            </a:extLst>
          </p:cNvPr>
          <p:cNvGrpSpPr/>
          <p:nvPr/>
        </p:nvGrpSpPr>
        <p:grpSpPr>
          <a:xfrm>
            <a:off x="9671052" y="3332785"/>
            <a:ext cx="1702713" cy="1505621"/>
            <a:chOff x="9671052" y="3332785"/>
            <a:chExt cx="1702713" cy="1505621"/>
          </a:xfrm>
        </p:grpSpPr>
        <p:pic>
          <p:nvPicPr>
            <p:cNvPr id="19" name="Obrázek 18" descr="Obsah obrázku elektronika, světlo&#10;&#10;Popis byl vytvořen automaticky">
              <a:extLst>
                <a:ext uri="{FF2B5EF4-FFF2-40B4-BE49-F238E27FC236}">
                  <a16:creationId xmlns:a16="http://schemas.microsoft.com/office/drawing/2014/main" id="{E9C0990F-F97A-5A6A-D1A7-9F71FDB763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2" r="7971"/>
            <a:stretch/>
          </p:blipFill>
          <p:spPr>
            <a:xfrm>
              <a:off x="9701958" y="3332785"/>
              <a:ext cx="1533025" cy="1219055"/>
            </a:xfrm>
            <a:prstGeom prst="rect">
              <a:avLst/>
            </a:prstGeom>
          </p:spPr>
        </p:pic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DD2D7B74-3834-D2A9-8F6B-D5B1AE8932D5}"/>
                </a:ext>
              </a:extLst>
            </p:cNvPr>
            <p:cNvSpPr txBox="1"/>
            <p:nvPr/>
          </p:nvSpPr>
          <p:spPr>
            <a:xfrm>
              <a:off x="9671052" y="4530629"/>
              <a:ext cx="1702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HALSPOT II LED</a:t>
              </a:r>
            </a:p>
          </p:txBody>
        </p:sp>
      </p:grpSp>
      <p:grpSp>
        <p:nvGrpSpPr>
          <p:cNvPr id="35" name="Skupina 34">
            <a:extLst>
              <a:ext uri="{FF2B5EF4-FFF2-40B4-BE49-F238E27FC236}">
                <a16:creationId xmlns:a16="http://schemas.microsoft.com/office/drawing/2014/main" id="{4C87719E-44F8-89A3-B088-C3AFB686CC30}"/>
              </a:ext>
            </a:extLst>
          </p:cNvPr>
          <p:cNvGrpSpPr/>
          <p:nvPr/>
        </p:nvGrpSpPr>
        <p:grpSpPr>
          <a:xfrm>
            <a:off x="7638875" y="4967603"/>
            <a:ext cx="2127945" cy="1529990"/>
            <a:chOff x="7638875" y="4967603"/>
            <a:chExt cx="2127945" cy="1529990"/>
          </a:xfrm>
        </p:grpSpPr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2C11D3CC-8C81-4F3C-8FD4-0A5CE698A6EC}"/>
                </a:ext>
              </a:extLst>
            </p:cNvPr>
            <p:cNvSpPr txBox="1"/>
            <p:nvPr/>
          </p:nvSpPr>
          <p:spPr>
            <a:xfrm>
              <a:off x="7638875" y="6189816"/>
              <a:ext cx="17199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PRACHO PLA  LED</a:t>
              </a:r>
            </a:p>
          </p:txBody>
        </p:sp>
        <p:pic>
          <p:nvPicPr>
            <p:cNvPr id="29" name="Obrázek 28" descr="Obsah obrázku regulátor, vzdálené, hra&#10;&#10;Popis byl vytvořen automaticky">
              <a:extLst>
                <a:ext uri="{FF2B5EF4-FFF2-40B4-BE49-F238E27FC236}">
                  <a16:creationId xmlns:a16="http://schemas.microsoft.com/office/drawing/2014/main" id="{1BA0EFAA-5280-2C5A-D49C-E0144A0F7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2944" y="4967603"/>
              <a:ext cx="2033876" cy="1198013"/>
            </a:xfrm>
            <a:prstGeom prst="rect">
              <a:avLst/>
            </a:prstGeom>
          </p:spPr>
        </p:pic>
      </p:grp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B7B0AF11-48F5-6D39-485D-DFFEF27B6622}"/>
              </a:ext>
            </a:extLst>
          </p:cNvPr>
          <p:cNvGrpSpPr/>
          <p:nvPr/>
        </p:nvGrpSpPr>
        <p:grpSpPr>
          <a:xfrm>
            <a:off x="9690865" y="4813580"/>
            <a:ext cx="1719949" cy="1802978"/>
            <a:chOff x="9690865" y="4813580"/>
            <a:chExt cx="1719949" cy="1802978"/>
          </a:xfrm>
        </p:grpSpPr>
        <p:pic>
          <p:nvPicPr>
            <p:cNvPr id="33" name="Obrázek 32">
              <a:extLst>
                <a:ext uri="{FF2B5EF4-FFF2-40B4-BE49-F238E27FC236}">
                  <a16:creationId xmlns:a16="http://schemas.microsoft.com/office/drawing/2014/main" id="{14FEF2AA-C67F-F3F2-D666-D842700FD6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1" t="9450" r="6038" b="11797"/>
            <a:stretch/>
          </p:blipFill>
          <p:spPr>
            <a:xfrm>
              <a:off x="9991893" y="4813580"/>
              <a:ext cx="1058184" cy="1423732"/>
            </a:xfrm>
            <a:prstGeom prst="rect">
              <a:avLst/>
            </a:prstGeom>
          </p:spPr>
        </p:pic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id="{F8A0C121-F8E1-F094-B202-57A27AB401CC}"/>
                </a:ext>
              </a:extLst>
            </p:cNvPr>
            <p:cNvSpPr txBox="1"/>
            <p:nvPr/>
          </p:nvSpPr>
          <p:spPr>
            <a:xfrm>
              <a:off x="9690865" y="6308781"/>
              <a:ext cx="17199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/>
                <a:t>TUNNEL  LED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0910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0000">
        <p159:morph option="byObject"/>
      </p:transition>
    </mc:Choice>
    <mc:Fallback xmlns="">
      <p:transition spd="slow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495854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PEGAS LED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B3A842-ED04-487D-BF72-AFB5152B8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292" y="1484784"/>
            <a:ext cx="5634491" cy="4896544"/>
          </a:xfrm>
        </p:spPr>
        <p:txBody>
          <a:bodyPr>
            <a:normAutofit/>
          </a:bodyPr>
          <a:lstStyle/>
          <a:p>
            <a:r>
              <a:rPr lang="cs-CZ" dirty="0"/>
              <a:t>LED svítidlo s IP66</a:t>
            </a:r>
          </a:p>
          <a:p>
            <a:r>
              <a:rPr lang="cs-CZ" dirty="0"/>
              <a:t>Těleso s přírubou: odlitky slitiny </a:t>
            </a:r>
            <a:r>
              <a:rPr lang="cs-CZ" dirty="0" err="1"/>
              <a:t>AlSi</a:t>
            </a:r>
            <a:endParaRPr lang="cs-CZ" dirty="0"/>
          </a:p>
          <a:p>
            <a:r>
              <a:rPr lang="cs-CZ" dirty="0"/>
              <a:t>Optický kryt: kalené tvrzené sklo</a:t>
            </a:r>
          </a:p>
          <a:p>
            <a:r>
              <a:rPr lang="cs-CZ" dirty="0"/>
              <a:t>Provozní teplota: -30°C ÷ +40°C </a:t>
            </a:r>
          </a:p>
          <a:p>
            <a:r>
              <a:rPr lang="cs-CZ" dirty="0"/>
              <a:t>Napětí: 198-264 V AC</a:t>
            </a:r>
          </a:p>
          <a:p>
            <a:pPr marL="0" indent="0">
              <a:buNone/>
            </a:pPr>
            <a:r>
              <a:rPr lang="cs-CZ" dirty="0"/>
              <a:t>	      176-280 V DC</a:t>
            </a:r>
          </a:p>
          <a:p>
            <a:r>
              <a:rPr lang="cs-CZ" dirty="0"/>
              <a:t>Životnost: 50.000 hodin, L80B20</a:t>
            </a:r>
          </a:p>
          <a:p>
            <a:r>
              <a:rPr lang="cs-CZ" dirty="0"/>
              <a:t>Přepěťová ochrana 3,75kV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" name="Obrázek 7" descr="Obsah obrázku modrá&#10;&#10;Popis byl vytvořen automaticky">
            <a:extLst>
              <a:ext uri="{FF2B5EF4-FFF2-40B4-BE49-F238E27FC236}">
                <a16:creationId xmlns:a16="http://schemas.microsoft.com/office/drawing/2014/main" id="{080FCBEA-773F-89DF-86BB-75CC458706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5" t="4392" r="26326"/>
          <a:stretch/>
        </p:blipFill>
        <p:spPr>
          <a:xfrm>
            <a:off x="765820" y="1325199"/>
            <a:ext cx="3384377" cy="420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60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495854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PEGAS LED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B3A842-ED04-487D-BF72-AFB5152B8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38228" y="1484784"/>
            <a:ext cx="7560840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/>
              <a:t>Technické parametry:</a:t>
            </a:r>
          </a:p>
          <a:p>
            <a:pPr marL="0" indent="0">
              <a:buNone/>
            </a:pPr>
            <a:r>
              <a:rPr lang="cs-CZ" sz="1800" dirty="0"/>
              <a:t>591 41 01 (K)	45W	6000lm      133lm/W       4000K (standard)    10kg</a:t>
            </a:r>
          </a:p>
          <a:p>
            <a:pPr marL="0" indent="0">
              <a:buNone/>
            </a:pPr>
            <a:r>
              <a:rPr lang="cs-CZ" sz="1800" dirty="0"/>
              <a:t>591 41 02 (K)	30W	3970lm      132lm/W       4000K  (standard)  10kg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000" i="1" dirty="0"/>
              <a:t>*Přidáním písmene K za typové označení bude svítidlo vyrobena s ochranným ocelovým košem (např. 591 41 02K).</a:t>
            </a:r>
          </a:p>
          <a:p>
            <a:pPr marL="0" indent="0">
              <a:buNone/>
            </a:pPr>
            <a:r>
              <a:rPr lang="cs-CZ" sz="1800" dirty="0"/>
              <a:t>- teplota chromatičnosti: 4000K (standard), 5000K, 5700K, 6500K</a:t>
            </a:r>
          </a:p>
        </p:txBody>
      </p:sp>
      <p:pic>
        <p:nvPicPr>
          <p:cNvPr id="7" name="Obrázek 6" descr="Obsah obrázku modrá&#10;&#10;Popis byl vytvořen automaticky">
            <a:extLst>
              <a:ext uri="{FF2B5EF4-FFF2-40B4-BE49-F238E27FC236}">
                <a16:creationId xmlns:a16="http://schemas.microsoft.com/office/drawing/2014/main" id="{C8168827-5ADD-DDD9-69E5-92603AF3F3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5" t="4392" r="26326"/>
          <a:stretch/>
        </p:blipFill>
        <p:spPr>
          <a:xfrm>
            <a:off x="621804" y="867726"/>
            <a:ext cx="3384377" cy="420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67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495854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PEGAS LED PRO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B3A842-ED04-487D-BF72-AFB5152B8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292" y="1484784"/>
            <a:ext cx="5634491" cy="4896544"/>
          </a:xfrm>
        </p:spPr>
        <p:txBody>
          <a:bodyPr>
            <a:normAutofit/>
          </a:bodyPr>
          <a:lstStyle/>
          <a:p>
            <a:r>
              <a:rPr lang="cs-CZ" dirty="0"/>
              <a:t>LED svítidlo s IP66</a:t>
            </a:r>
          </a:p>
          <a:p>
            <a:r>
              <a:rPr lang="cs-CZ" dirty="0"/>
              <a:t>Těleso s přírubou: odlitky slitiny </a:t>
            </a:r>
            <a:r>
              <a:rPr lang="cs-CZ" dirty="0" err="1"/>
              <a:t>AlSi</a:t>
            </a:r>
            <a:endParaRPr lang="cs-CZ" dirty="0"/>
          </a:p>
          <a:p>
            <a:r>
              <a:rPr lang="cs-CZ" dirty="0"/>
              <a:t>Optický kryt: kalené tvrzené sklo</a:t>
            </a:r>
          </a:p>
          <a:p>
            <a:r>
              <a:rPr lang="cs-CZ" dirty="0"/>
              <a:t>Provozní teplota: -40°C ÷ +50°C </a:t>
            </a:r>
          </a:p>
          <a:p>
            <a:r>
              <a:rPr lang="cs-CZ" dirty="0"/>
              <a:t>Napětí: 198-264 V AC</a:t>
            </a:r>
          </a:p>
          <a:p>
            <a:pPr marL="0" indent="0">
              <a:buNone/>
            </a:pPr>
            <a:r>
              <a:rPr lang="cs-CZ" dirty="0"/>
              <a:t>	      176-280 V DC</a:t>
            </a:r>
          </a:p>
          <a:p>
            <a:r>
              <a:rPr lang="cs-CZ" dirty="0"/>
              <a:t>Životnost: 100.000 hodin, L90B10</a:t>
            </a:r>
          </a:p>
          <a:p>
            <a:r>
              <a:rPr lang="cs-CZ" dirty="0"/>
              <a:t>Přepěťová ochrana až do 10kV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 descr="Obsah obrázku modrá&#10;&#10;Popis byl vytvořen automaticky">
            <a:extLst>
              <a:ext uri="{FF2B5EF4-FFF2-40B4-BE49-F238E27FC236}">
                <a16:creationId xmlns:a16="http://schemas.microsoft.com/office/drawing/2014/main" id="{695B7124-1BF5-E4DE-DFB9-3A62B7D6F7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5" t="4392" r="26326"/>
          <a:stretch/>
        </p:blipFill>
        <p:spPr>
          <a:xfrm>
            <a:off x="765820" y="1325199"/>
            <a:ext cx="3384377" cy="420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35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495854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PEGAS LED PRO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B3A842-ED04-487D-BF72-AFB5152B8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124" y="1484784"/>
            <a:ext cx="8496944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/>
              <a:t>Technické parametry:</a:t>
            </a:r>
          </a:p>
          <a:p>
            <a:pPr marL="0" indent="0">
              <a:buNone/>
            </a:pPr>
            <a:r>
              <a:rPr lang="cs-CZ" sz="1800" dirty="0"/>
              <a:t>591 41 01 (K) PRO	50W	7165lm      143lm/W       4000K   (standard)   10kg</a:t>
            </a:r>
          </a:p>
          <a:p>
            <a:pPr marL="0" indent="0">
              <a:buNone/>
            </a:pPr>
            <a:r>
              <a:rPr lang="cs-CZ" sz="1800" dirty="0"/>
              <a:t>591 41 02 (K) PRO	30W	4365lm      146lm/W       4000K   (standard   10kg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000" i="1" dirty="0"/>
              <a:t>*Přidáním písmene K za typové označení bude svítidlo vyrobena s ochranným ocelovým košem (např. 591 41 02K PRO).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sz="1800" dirty="0"/>
              <a:t>Možnost ovládání DALI-2</a:t>
            </a:r>
          </a:p>
          <a:p>
            <a:r>
              <a:rPr lang="cs-CZ" sz="1800" dirty="0"/>
              <a:t>Funkce driveru: </a:t>
            </a:r>
            <a:r>
              <a:rPr lang="cs-CZ" sz="1800" dirty="0" err="1"/>
              <a:t>eCLO</a:t>
            </a:r>
            <a:r>
              <a:rPr lang="cs-CZ" sz="1800" dirty="0"/>
              <a:t>, ITG, IVG+, NFC, ETM+NTC, </a:t>
            </a:r>
            <a:r>
              <a:rPr lang="cs-CZ" sz="1800" dirty="0" err="1"/>
              <a:t>inputDIM</a:t>
            </a:r>
            <a:endParaRPr lang="cs-CZ" sz="1800" dirty="0"/>
          </a:p>
          <a:p>
            <a:r>
              <a:rPr lang="cs-CZ" sz="1800" dirty="0"/>
              <a:t>Teplota chromatičnosti: 4000K (standard), 5000K, 5700K, 6500K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 descr="Obsah obrázku modrá&#10;&#10;Popis byl vytvořen automaticky">
            <a:extLst>
              <a:ext uri="{FF2B5EF4-FFF2-40B4-BE49-F238E27FC236}">
                <a16:creationId xmlns:a16="http://schemas.microsoft.com/office/drawing/2014/main" id="{5501D53F-BB5A-36D3-F5D0-FBA03611FE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5" t="4392" r="26326"/>
          <a:stretch/>
        </p:blipFill>
        <p:spPr>
          <a:xfrm>
            <a:off x="117747" y="980728"/>
            <a:ext cx="3384377" cy="420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89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188640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TAURUS LED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B3A842-ED04-487D-BF72-AFB5152B8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9356" y="1124744"/>
            <a:ext cx="5346459" cy="5400600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LED svítidlo s IP66</a:t>
            </a:r>
          </a:p>
          <a:p>
            <a:r>
              <a:rPr lang="cs-CZ" dirty="0"/>
              <a:t>Těleso s přírubou: odlitky </a:t>
            </a:r>
            <a:r>
              <a:rPr lang="cs-CZ" dirty="0" err="1"/>
              <a:t>AlSi</a:t>
            </a:r>
            <a:endParaRPr lang="cs-CZ" dirty="0"/>
          </a:p>
          <a:p>
            <a:r>
              <a:rPr lang="cs-CZ" dirty="0"/>
              <a:t>Optický kryt: kalené sklo</a:t>
            </a:r>
          </a:p>
          <a:p>
            <a:r>
              <a:rPr lang="cs-CZ" dirty="0"/>
              <a:t>Provozní teplota:  </a:t>
            </a:r>
          </a:p>
          <a:p>
            <a:pPr marL="0" indent="0">
              <a:buNone/>
            </a:pPr>
            <a:r>
              <a:rPr lang="cs-CZ" dirty="0"/>
              <a:t>-40°C ÷ +50°C pro 591 46 01 </a:t>
            </a:r>
          </a:p>
          <a:p>
            <a:pPr marL="0" indent="0">
              <a:buNone/>
            </a:pPr>
            <a:r>
              <a:rPr lang="cs-CZ" dirty="0"/>
              <a:t>-40°C ÷ +55°C pro 591 46 02</a:t>
            </a:r>
          </a:p>
          <a:p>
            <a:pPr marL="0" indent="0">
              <a:buNone/>
            </a:pPr>
            <a:r>
              <a:rPr lang="cs-CZ" dirty="0"/>
              <a:t>-40°C ÷ +60°C pro 591 46 02</a:t>
            </a:r>
          </a:p>
          <a:p>
            <a:r>
              <a:rPr lang="cs-CZ" dirty="0"/>
              <a:t>Napětí: 198-264 V AC</a:t>
            </a:r>
          </a:p>
          <a:p>
            <a:pPr marL="682625" lvl="3" indent="0">
              <a:buNone/>
            </a:pPr>
            <a:r>
              <a:rPr lang="cs-CZ" dirty="0"/>
              <a:t>             </a:t>
            </a:r>
            <a:r>
              <a:rPr lang="cs-CZ" sz="2400" dirty="0"/>
              <a:t>176-280  V DC</a:t>
            </a:r>
          </a:p>
          <a:p>
            <a:pPr marL="342900" lvl="3" indent="-342900">
              <a:lnSpc>
                <a:spcPct val="150000"/>
              </a:lnSpc>
            </a:pPr>
            <a:r>
              <a:rPr lang="cs-CZ" sz="2400" dirty="0"/>
              <a:t>Životnost: 100.000 hodin, L90B10 </a:t>
            </a:r>
          </a:p>
          <a:p>
            <a:pPr marL="342900" lvl="3" indent="-342900">
              <a:lnSpc>
                <a:spcPct val="150000"/>
              </a:lnSpc>
            </a:pPr>
            <a:r>
              <a:rPr lang="cs-CZ" sz="2400" dirty="0"/>
              <a:t>Přepěťová ochrana až do 10kV  </a:t>
            </a:r>
          </a:p>
          <a:p>
            <a:pPr marL="342900" lvl="3" indent="-342900">
              <a:spcBef>
                <a:spcPts val="1800"/>
              </a:spcBef>
            </a:pPr>
            <a:r>
              <a:rPr lang="cs-CZ" sz="2400" dirty="0"/>
              <a:t>Možnost ovládání DALI-2</a:t>
            </a:r>
          </a:p>
          <a:p>
            <a:pPr marL="342900" lvl="3" indent="-342900"/>
            <a:endParaRPr lang="cs-CZ" sz="24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 descr="Obsah obrázku modrá&#10;&#10;Popis byl vytvořen automaticky">
            <a:extLst>
              <a:ext uri="{FF2B5EF4-FFF2-40B4-BE49-F238E27FC236}">
                <a16:creationId xmlns:a16="http://schemas.microsoft.com/office/drawing/2014/main" id="{77D29ECC-2809-3DD5-FF6B-A926B14ED5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7" r="20811" b="418"/>
          <a:stretch/>
        </p:blipFill>
        <p:spPr>
          <a:xfrm>
            <a:off x="333772" y="836712"/>
            <a:ext cx="3888433" cy="43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8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260648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TAURUS LED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B3A842-ED04-487D-BF72-AFB5152B8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6220" y="1239598"/>
            <a:ext cx="7560840" cy="51317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u="sng" dirty="0"/>
              <a:t>Technické parametry:</a:t>
            </a:r>
          </a:p>
          <a:p>
            <a:pPr marL="0" indent="0">
              <a:buNone/>
            </a:pPr>
            <a:r>
              <a:rPr lang="cs-CZ" sz="1800" dirty="0"/>
              <a:t>591 46 01 (K)	100W	15025lm    150lm/W     4000K  (standard)    15kg</a:t>
            </a:r>
          </a:p>
          <a:p>
            <a:pPr marL="0" indent="0">
              <a:buNone/>
            </a:pPr>
            <a:r>
              <a:rPr lang="cs-CZ" sz="1800" dirty="0"/>
              <a:t>591 46 02 (K)	75W	11475lm     153lm/W     4000K  (standard)    15kg</a:t>
            </a:r>
          </a:p>
          <a:p>
            <a:pPr marL="0" indent="0">
              <a:buNone/>
            </a:pPr>
            <a:r>
              <a:rPr lang="cs-CZ" sz="1800" dirty="0"/>
              <a:t>591 46 03(K)     	65W             9750lm    150lm/W     4000K   (standard)   14kg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000" i="1" dirty="0"/>
              <a:t>*Přidáním písmene K za typové označení bude svítidlo vyrobena s ochranným ocelovým košem (např. 591 46 03K).</a:t>
            </a:r>
          </a:p>
          <a:p>
            <a:endParaRPr lang="cs-CZ" sz="2000" dirty="0"/>
          </a:p>
          <a:p>
            <a:r>
              <a:rPr lang="cs-CZ" sz="2000" dirty="0"/>
              <a:t>Možnost ovládání DALI-2</a:t>
            </a:r>
          </a:p>
          <a:p>
            <a:r>
              <a:rPr lang="cs-CZ" sz="2000" dirty="0"/>
              <a:t>Funkce driveru: </a:t>
            </a:r>
            <a:r>
              <a:rPr lang="cs-CZ" sz="2000" dirty="0" err="1"/>
              <a:t>eCLO</a:t>
            </a:r>
            <a:r>
              <a:rPr lang="cs-CZ" sz="2000" dirty="0"/>
              <a:t>, ITG, IVG+, NFC, ETM+NTC, </a:t>
            </a:r>
            <a:r>
              <a:rPr lang="cs-CZ" sz="2000" dirty="0" err="1"/>
              <a:t>inputDIM</a:t>
            </a:r>
            <a:endParaRPr lang="cs-CZ" sz="2000" dirty="0"/>
          </a:p>
          <a:p>
            <a:r>
              <a:rPr lang="cs-CZ" sz="2000" dirty="0"/>
              <a:t>Teplota chromatičnosti: 4000K (standard), 5000K, 5700K, 6500K</a:t>
            </a:r>
          </a:p>
        </p:txBody>
      </p:sp>
      <p:pic>
        <p:nvPicPr>
          <p:cNvPr id="7" name="Obrázek 6" descr="Obsah obrázku modrá&#10;&#10;Popis byl vytvořen automaticky">
            <a:extLst>
              <a:ext uri="{FF2B5EF4-FFF2-40B4-BE49-F238E27FC236}">
                <a16:creationId xmlns:a16="http://schemas.microsoft.com/office/drawing/2014/main" id="{95D0E261-57E0-E4AA-3A51-05F3422F59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7" r="20811" b="418"/>
          <a:stretch/>
        </p:blipFill>
        <p:spPr>
          <a:xfrm>
            <a:off x="333772" y="836712"/>
            <a:ext cx="3888433" cy="43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70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495854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FARMER I LED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B3A842-ED04-487D-BF72-AFB5152B8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2324" y="1484784"/>
            <a:ext cx="6048672" cy="4896544"/>
          </a:xfrm>
        </p:spPr>
        <p:txBody>
          <a:bodyPr>
            <a:normAutofit/>
          </a:bodyPr>
          <a:lstStyle/>
          <a:p>
            <a:r>
              <a:rPr lang="cs-CZ" dirty="0"/>
              <a:t>LED svítidlo s IP54 (typ 591 36 01) a IP66  (591 36 02)</a:t>
            </a:r>
          </a:p>
          <a:p>
            <a:r>
              <a:rPr lang="cs-CZ" dirty="0"/>
              <a:t>Těleso z ocelového plechu</a:t>
            </a:r>
          </a:p>
          <a:p>
            <a:r>
              <a:rPr lang="cs-CZ" dirty="0"/>
              <a:t>Optický kryt: anorganické sklo</a:t>
            </a:r>
          </a:p>
          <a:p>
            <a:r>
              <a:rPr lang="cs-CZ" dirty="0"/>
              <a:t>Teplota okolí: -30°C ÷ +40°C </a:t>
            </a:r>
          </a:p>
          <a:p>
            <a:r>
              <a:rPr lang="cs-CZ" dirty="0"/>
              <a:t>Napětí: 198-264 V AC</a:t>
            </a:r>
          </a:p>
          <a:p>
            <a:pPr marL="0" indent="0">
              <a:buNone/>
            </a:pPr>
            <a:r>
              <a:rPr lang="cs-CZ" dirty="0"/>
              <a:t>                     176-276 V DC</a:t>
            </a:r>
          </a:p>
          <a:p>
            <a:r>
              <a:rPr lang="cs-CZ" dirty="0"/>
              <a:t>Životnost: 50.000 hodin, L80B20</a:t>
            </a:r>
          </a:p>
          <a:p>
            <a:r>
              <a:rPr lang="cs-CZ" dirty="0"/>
              <a:t>Přepěťová ochrana až 3kV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2CF482EB-F7BB-3840-C72C-5FB929A8F69C}"/>
              </a:ext>
            </a:extLst>
          </p:cNvPr>
          <p:cNvGrpSpPr/>
          <p:nvPr/>
        </p:nvGrpSpPr>
        <p:grpSpPr>
          <a:xfrm>
            <a:off x="621803" y="662758"/>
            <a:ext cx="3672408" cy="4935774"/>
            <a:chOff x="621803" y="662758"/>
            <a:chExt cx="3672408" cy="4935774"/>
          </a:xfrm>
        </p:grpSpPr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22F54944-1C3D-40EE-9EC1-C0AAD55E09CC}"/>
                </a:ext>
              </a:extLst>
            </p:cNvPr>
            <p:cNvSpPr txBox="1"/>
            <p:nvPr/>
          </p:nvSpPr>
          <p:spPr>
            <a:xfrm>
              <a:off x="1139899" y="5229200"/>
              <a:ext cx="26362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591 36 02K</a:t>
              </a:r>
            </a:p>
          </p:txBody>
        </p:sp>
        <p:pic>
          <p:nvPicPr>
            <p:cNvPr id="4" name="Obrázek 3" descr="Obsah obrázku modrá&#10;&#10;Popis byl vytvořen automaticky">
              <a:extLst>
                <a:ext uri="{FF2B5EF4-FFF2-40B4-BE49-F238E27FC236}">
                  <a16:creationId xmlns:a16="http://schemas.microsoft.com/office/drawing/2014/main" id="{8135D1F3-33EC-1DBC-3829-1762D4E85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84" t="3524" r="28136" b="3815"/>
            <a:stretch/>
          </p:blipFill>
          <p:spPr>
            <a:xfrm>
              <a:off x="621803" y="662758"/>
              <a:ext cx="3672408" cy="4566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3334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F526D0A-4B92-496C-B484-E1EA704D1FFC}"/>
              </a:ext>
            </a:extLst>
          </p:cNvPr>
          <p:cNvSpPr txBox="1"/>
          <p:nvPr/>
        </p:nvSpPr>
        <p:spPr>
          <a:xfrm>
            <a:off x="4402223" y="109045"/>
            <a:ext cx="4505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Historie již od roku 1906</a:t>
            </a:r>
          </a:p>
        </p:txBody>
      </p:sp>
      <p:pic>
        <p:nvPicPr>
          <p:cNvPr id="10" name="Obrázek 9" descr="Obsah obrázku text, místnost&#10;&#10;Popis byl vytvořen automaticky">
            <a:extLst>
              <a:ext uri="{FF2B5EF4-FFF2-40B4-BE49-F238E27FC236}">
                <a16:creationId xmlns:a16="http://schemas.microsoft.com/office/drawing/2014/main" id="{28C61D08-AEB5-4897-90AE-F761EF19D8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5" t="36351" r="20217" b="11361"/>
          <a:stretch/>
        </p:blipFill>
        <p:spPr>
          <a:xfrm>
            <a:off x="4723838" y="1141884"/>
            <a:ext cx="3352729" cy="2287116"/>
          </a:xfrm>
          <a:prstGeom prst="rect">
            <a:avLst/>
          </a:prstGeom>
        </p:spPr>
      </p:pic>
      <p:pic>
        <p:nvPicPr>
          <p:cNvPr id="7" name="Obrázek 6" descr="Obsah obrázku exteriér, dům, tráva, staré&#10;&#10;Popis byl vytvořen automaticky">
            <a:extLst>
              <a:ext uri="{FF2B5EF4-FFF2-40B4-BE49-F238E27FC236}">
                <a16:creationId xmlns:a16="http://schemas.microsoft.com/office/drawing/2014/main" id="{49A77738-050A-427B-9641-17669BDC6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4005064"/>
            <a:ext cx="3960440" cy="2527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ázek 8" descr="Obsah obrázku exteriér, tráva, pole, budova&#10;&#10;Popis byl vytvořen automaticky">
            <a:extLst>
              <a:ext uri="{FF2B5EF4-FFF2-40B4-BE49-F238E27FC236}">
                <a16:creationId xmlns:a16="http://schemas.microsoft.com/office/drawing/2014/main" id="{82A11483-80CB-4B49-AE28-10261DA2AA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1141884"/>
            <a:ext cx="3490455" cy="2287116"/>
          </a:xfrm>
          <a:prstGeom prst="rect">
            <a:avLst/>
          </a:prstGeom>
        </p:spPr>
      </p:pic>
      <p:pic>
        <p:nvPicPr>
          <p:cNvPr id="15" name="Obrázek 14" descr="Obsah obrázku staré&#10;&#10;Popis byl vytvořen automaticky">
            <a:extLst>
              <a:ext uri="{FF2B5EF4-FFF2-40B4-BE49-F238E27FC236}">
                <a16:creationId xmlns:a16="http://schemas.microsoft.com/office/drawing/2014/main" id="{8A3C3633-8196-4936-8BE8-AF5431689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8005" y="3611320"/>
            <a:ext cx="2217370" cy="3621509"/>
          </a:xfrm>
          <a:prstGeom prst="rect">
            <a:avLst/>
          </a:prstGeom>
        </p:spPr>
      </p:pic>
      <p:pic>
        <p:nvPicPr>
          <p:cNvPr id="17" name="Obrázek 16" descr="Obsah obrázku černá, interiér&#10;&#10;Popis byl vytvořen automaticky">
            <a:extLst>
              <a:ext uri="{FF2B5EF4-FFF2-40B4-BE49-F238E27FC236}">
                <a16:creationId xmlns:a16="http://schemas.microsoft.com/office/drawing/2014/main" id="{0B715A4A-37AE-4745-84F6-BAF4507145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788" y="3923747"/>
            <a:ext cx="1883342" cy="260701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50D7881-A808-4FD7-827E-84CC3C050D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445" y="888072"/>
            <a:ext cx="1813142" cy="279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32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495854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FARMER I LED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B3A842-ED04-487D-BF72-AFB5152B8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0276" y="1484784"/>
            <a:ext cx="6912768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/>
              <a:t>Technické parametry:</a:t>
            </a:r>
          </a:p>
          <a:p>
            <a:pPr marL="0" indent="0">
              <a:buNone/>
            </a:pPr>
            <a:r>
              <a:rPr lang="cs-CZ" dirty="0"/>
              <a:t>30W / 4300lm   144lm/W   4000K  (standard)    4,8kg</a:t>
            </a:r>
          </a:p>
          <a:p>
            <a:pPr marL="0" indent="0">
              <a:buNone/>
            </a:pPr>
            <a:r>
              <a:rPr lang="cs-CZ" dirty="0"/>
              <a:t>4 typy</a:t>
            </a:r>
          </a:p>
          <a:p>
            <a:pPr marL="0" indent="0">
              <a:buNone/>
            </a:pPr>
            <a:r>
              <a:rPr lang="cs-CZ" sz="2000" dirty="0"/>
              <a:t>*Přidáním písmene „K“ za typové označení svítidla budou svítidla vybavena ocelovými ochrannými koši (např. 591 36 01K).</a:t>
            </a:r>
          </a:p>
          <a:p>
            <a:pPr marL="0" indent="0">
              <a:buNone/>
            </a:pPr>
            <a:r>
              <a:rPr lang="cs-CZ" sz="2000" dirty="0"/>
              <a:t>**Přidáním písmene „p“ za typové označení svítidla budou svítidla vyrobena s polykarbonátovým ochranným košem a nerezovými uzávěry – pro náročné provozy (např. 591 36 01p)</a:t>
            </a:r>
          </a:p>
          <a:p>
            <a:pPr marL="0" indent="0">
              <a:buNone/>
            </a:pPr>
            <a:r>
              <a:rPr lang="cs-CZ" sz="2000" dirty="0"/>
              <a:t>***Přidáním písmen „</a:t>
            </a:r>
            <a:r>
              <a:rPr lang="cs-CZ" sz="2000" dirty="0" err="1"/>
              <a:t>pz</a:t>
            </a:r>
            <a:r>
              <a:rPr lang="cs-CZ" sz="2000" dirty="0"/>
              <a:t>“ za typové označení budou svítidla vyrobena se zesílenou ochranou proti korozi a s nerezovými uzávěry – pro zvláště náročné provozy (např. 591 36 01Kpz).</a:t>
            </a:r>
          </a:p>
          <a:p>
            <a:pPr marL="0" indent="0">
              <a:buNone/>
            </a:pPr>
            <a:r>
              <a:rPr lang="cs-CZ" sz="2000" dirty="0"/>
              <a:t>Teplota chromatičnosti: 4000K (standard), 5000K, 5700K, 6500K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B3C8E269-98BC-C589-FDF3-E106F1BB8EAC}"/>
              </a:ext>
            </a:extLst>
          </p:cNvPr>
          <p:cNvGrpSpPr/>
          <p:nvPr/>
        </p:nvGrpSpPr>
        <p:grpSpPr>
          <a:xfrm>
            <a:off x="621804" y="692696"/>
            <a:ext cx="3672408" cy="4935774"/>
            <a:chOff x="621803" y="662758"/>
            <a:chExt cx="3672408" cy="4935774"/>
          </a:xfrm>
        </p:grpSpPr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25421128-79DA-86F6-3B51-D8C6DA98AD53}"/>
                </a:ext>
              </a:extLst>
            </p:cNvPr>
            <p:cNvSpPr txBox="1"/>
            <p:nvPr/>
          </p:nvSpPr>
          <p:spPr>
            <a:xfrm>
              <a:off x="1139899" y="5229200"/>
              <a:ext cx="26362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591 36 02K</a:t>
              </a:r>
            </a:p>
          </p:txBody>
        </p:sp>
        <p:pic>
          <p:nvPicPr>
            <p:cNvPr id="11" name="Obrázek 10" descr="Obsah obrázku modrá&#10;&#10;Popis byl vytvořen automaticky">
              <a:extLst>
                <a:ext uri="{FF2B5EF4-FFF2-40B4-BE49-F238E27FC236}">
                  <a16:creationId xmlns:a16="http://schemas.microsoft.com/office/drawing/2014/main" id="{FCFD1B7E-3432-6676-10F7-FF88E19627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84" t="3524" r="28136" b="3815"/>
            <a:stretch/>
          </p:blipFill>
          <p:spPr>
            <a:xfrm>
              <a:off x="621803" y="662758"/>
              <a:ext cx="3672408" cy="4566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6703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495854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FARMER I LED</a:t>
            </a: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E0416A9F-6EB9-793B-0BAF-7058AAB2227A}"/>
              </a:ext>
            </a:extLst>
          </p:cNvPr>
          <p:cNvGrpSpPr/>
          <p:nvPr/>
        </p:nvGrpSpPr>
        <p:grpSpPr>
          <a:xfrm>
            <a:off x="2797331" y="1054440"/>
            <a:ext cx="3474474" cy="4585291"/>
            <a:chOff x="621803" y="662758"/>
            <a:chExt cx="3672408" cy="4935774"/>
          </a:xfrm>
        </p:grpSpPr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A995FCE6-5F61-8C08-1728-F47E945BB116}"/>
                </a:ext>
              </a:extLst>
            </p:cNvPr>
            <p:cNvSpPr txBox="1"/>
            <p:nvPr/>
          </p:nvSpPr>
          <p:spPr>
            <a:xfrm>
              <a:off x="1139899" y="5229200"/>
              <a:ext cx="26362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591 36 02K</a:t>
              </a:r>
            </a:p>
          </p:txBody>
        </p:sp>
        <p:pic>
          <p:nvPicPr>
            <p:cNvPr id="13" name="Obrázek 12" descr="Obsah obrázku modrá&#10;&#10;Popis byl vytvořen automaticky">
              <a:extLst>
                <a:ext uri="{FF2B5EF4-FFF2-40B4-BE49-F238E27FC236}">
                  <a16:creationId xmlns:a16="http://schemas.microsoft.com/office/drawing/2014/main" id="{C5EF6EDC-CBFC-5CF6-D54E-ECB0A39F3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84" t="3524" r="28136" b="3815"/>
            <a:stretch/>
          </p:blipFill>
          <p:spPr>
            <a:xfrm>
              <a:off x="621803" y="662758"/>
              <a:ext cx="3672408" cy="4566442"/>
            </a:xfrm>
            <a:prstGeom prst="rect">
              <a:avLst/>
            </a:prstGeom>
          </p:spPr>
        </p:pic>
      </p:grpSp>
      <p:grpSp>
        <p:nvGrpSpPr>
          <p:cNvPr id="5" name="Skupina 4">
            <a:extLst>
              <a:ext uri="{FF2B5EF4-FFF2-40B4-BE49-F238E27FC236}">
                <a16:creationId xmlns:a16="http://schemas.microsoft.com/office/drawing/2014/main" id="{3CC23C33-8135-2149-E890-C14E8341D6FD}"/>
              </a:ext>
            </a:extLst>
          </p:cNvPr>
          <p:cNvGrpSpPr/>
          <p:nvPr/>
        </p:nvGrpSpPr>
        <p:grpSpPr>
          <a:xfrm>
            <a:off x="-135864" y="919232"/>
            <a:ext cx="3345111" cy="4720499"/>
            <a:chOff x="-30747" y="793066"/>
            <a:chExt cx="3345111" cy="4720499"/>
          </a:xfrm>
        </p:grpSpPr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168AC323-E828-490D-9F9F-262C137DA2BF}"/>
                </a:ext>
              </a:extLst>
            </p:cNvPr>
            <p:cNvSpPr txBox="1"/>
            <p:nvPr/>
          </p:nvSpPr>
          <p:spPr>
            <a:xfrm>
              <a:off x="884655" y="5144233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591 36 01K</a:t>
              </a:r>
            </a:p>
          </p:txBody>
        </p:sp>
        <p:pic>
          <p:nvPicPr>
            <p:cNvPr id="4" name="Obrázek 3" descr="Obsah obrázku modrá, plast&#10;&#10;Popis byl vytvořen automaticky">
              <a:extLst>
                <a:ext uri="{FF2B5EF4-FFF2-40B4-BE49-F238E27FC236}">
                  <a16:creationId xmlns:a16="http://schemas.microsoft.com/office/drawing/2014/main" id="{C313ADE9-01FF-8A9A-20A2-9F55089F9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747" y="793066"/>
              <a:ext cx="3345111" cy="4460148"/>
            </a:xfrm>
            <a:prstGeom prst="rect">
              <a:avLst/>
            </a:prstGeom>
          </p:spPr>
        </p:pic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060A5D72-116B-4E91-4016-42BDF5C5203F}"/>
              </a:ext>
            </a:extLst>
          </p:cNvPr>
          <p:cNvGrpSpPr/>
          <p:nvPr/>
        </p:nvGrpSpPr>
        <p:grpSpPr>
          <a:xfrm>
            <a:off x="6458462" y="1039447"/>
            <a:ext cx="2281452" cy="5279165"/>
            <a:chOff x="6458462" y="1039447"/>
            <a:chExt cx="2281452" cy="5279165"/>
          </a:xfrm>
        </p:grpSpPr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D8EC8D8B-31DF-4F0F-A8F7-6B2FFD608FC0}"/>
                </a:ext>
              </a:extLst>
            </p:cNvPr>
            <p:cNvSpPr txBox="1"/>
            <p:nvPr/>
          </p:nvSpPr>
          <p:spPr>
            <a:xfrm>
              <a:off x="7012653" y="5949280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592 36 03K</a:t>
              </a:r>
            </a:p>
          </p:txBody>
        </p:sp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23DBA456-14D4-F74E-A8D6-205CB8DDD3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02" r="19272" b="8987"/>
            <a:stretch/>
          </p:blipFill>
          <p:spPr>
            <a:xfrm>
              <a:off x="6458462" y="1039447"/>
              <a:ext cx="2281452" cy="5021378"/>
            </a:xfrm>
            <a:prstGeom prst="rect">
              <a:avLst/>
            </a:prstGeom>
          </p:spPr>
        </p:pic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C42C0287-191B-BD3A-A337-374CF835E31D}"/>
              </a:ext>
            </a:extLst>
          </p:cNvPr>
          <p:cNvGrpSpPr/>
          <p:nvPr/>
        </p:nvGrpSpPr>
        <p:grpSpPr>
          <a:xfrm>
            <a:off x="8140864" y="2577765"/>
            <a:ext cx="3826958" cy="3784381"/>
            <a:chOff x="8140864" y="2577765"/>
            <a:chExt cx="3826958" cy="3784381"/>
          </a:xfrm>
        </p:grpSpPr>
        <p:sp>
          <p:nvSpPr>
            <p:cNvPr id="32" name="TextovéPole 31">
              <a:extLst>
                <a:ext uri="{FF2B5EF4-FFF2-40B4-BE49-F238E27FC236}">
                  <a16:creationId xmlns:a16="http://schemas.microsoft.com/office/drawing/2014/main" id="{58B419E2-48FA-4B2F-B04D-5B3520B5DCAB}"/>
                </a:ext>
              </a:extLst>
            </p:cNvPr>
            <p:cNvSpPr txBox="1"/>
            <p:nvPr/>
          </p:nvSpPr>
          <p:spPr>
            <a:xfrm>
              <a:off x="10054343" y="5992814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593 36 04K</a:t>
              </a:r>
            </a:p>
          </p:txBody>
        </p:sp>
        <p:pic>
          <p:nvPicPr>
            <p:cNvPr id="10" name="Obrázek 9" descr="Obsah obrázku modrá&#10;&#10;Popis byl vytvořen automaticky">
              <a:extLst>
                <a:ext uri="{FF2B5EF4-FFF2-40B4-BE49-F238E27FC236}">
                  <a16:creationId xmlns:a16="http://schemas.microsoft.com/office/drawing/2014/main" id="{95251B60-5F6D-DDB5-97E2-2C0AA2E823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70" r="16740" b="3526"/>
            <a:stretch/>
          </p:blipFill>
          <p:spPr>
            <a:xfrm>
              <a:off x="8140864" y="2577765"/>
              <a:ext cx="3826958" cy="34187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3630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495854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FARMER I LED PRO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B3A842-ED04-487D-BF72-AFB5152B8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2324" y="1484784"/>
            <a:ext cx="6048672" cy="4896544"/>
          </a:xfrm>
        </p:spPr>
        <p:txBody>
          <a:bodyPr>
            <a:normAutofit fontScale="85000" lnSpcReduction="20000"/>
          </a:bodyPr>
          <a:lstStyle/>
          <a:p>
            <a:r>
              <a:rPr lang="cs-CZ" sz="2000" dirty="0"/>
              <a:t>LED svítidlo s IP54 a IP66 (typ 591 36 01 a 02)</a:t>
            </a:r>
          </a:p>
          <a:p>
            <a:r>
              <a:rPr lang="cs-CZ" sz="2000" dirty="0"/>
              <a:t>Těleso z ocelového plechu</a:t>
            </a:r>
          </a:p>
          <a:p>
            <a:r>
              <a:rPr lang="cs-CZ" sz="2000" dirty="0"/>
              <a:t>Optický kryt: anorganické sklo</a:t>
            </a:r>
          </a:p>
          <a:p>
            <a:r>
              <a:rPr lang="cs-CZ" sz="2000" dirty="0"/>
              <a:t>Teplota okolí: </a:t>
            </a:r>
          </a:p>
          <a:p>
            <a:pPr marL="0" indent="0">
              <a:buNone/>
            </a:pPr>
            <a:r>
              <a:rPr lang="cs-CZ" sz="2000" dirty="0"/>
              <a:t>-40°C ÷ +50°C pro 591 37 0x PRO</a:t>
            </a:r>
          </a:p>
          <a:p>
            <a:pPr marL="0" indent="0">
              <a:buNone/>
            </a:pPr>
            <a:r>
              <a:rPr lang="cs-CZ" sz="2000" dirty="0"/>
              <a:t>-40°C ÷ +60°C pro 591 36 0x PRO</a:t>
            </a:r>
          </a:p>
          <a:p>
            <a:r>
              <a:rPr lang="cs-CZ" sz="2000" dirty="0"/>
              <a:t>Napětí: 198-264 V AC</a:t>
            </a:r>
          </a:p>
          <a:p>
            <a:pPr marL="0" indent="0">
              <a:buNone/>
            </a:pPr>
            <a:r>
              <a:rPr lang="cs-CZ" sz="2000" dirty="0"/>
              <a:t>                     176-276 V DC</a:t>
            </a:r>
          </a:p>
          <a:p>
            <a:r>
              <a:rPr lang="cs-CZ" sz="2000" dirty="0"/>
              <a:t>Životnost: 100.000 hodin, L90B10</a:t>
            </a:r>
          </a:p>
          <a:p>
            <a:r>
              <a:rPr lang="cs-CZ" sz="2000" dirty="0"/>
              <a:t>Přepěťová ochrana až 10kV</a:t>
            </a:r>
          </a:p>
          <a:p>
            <a:r>
              <a:rPr lang="cs-CZ" sz="2000" dirty="0"/>
              <a:t>Možnost ovládání DALI-2,</a:t>
            </a:r>
          </a:p>
          <a:p>
            <a:r>
              <a:rPr lang="cs-CZ" sz="2000" dirty="0"/>
              <a:t>Funkce driveru: </a:t>
            </a:r>
            <a:r>
              <a:rPr lang="cs-CZ" sz="2000" dirty="0" err="1"/>
              <a:t>eCLO</a:t>
            </a:r>
            <a:r>
              <a:rPr lang="cs-CZ" sz="2000" dirty="0"/>
              <a:t>, ITG, IVG+, NFC, ETM+NTC, </a:t>
            </a:r>
            <a:r>
              <a:rPr lang="cs-CZ" sz="2000" dirty="0" err="1"/>
              <a:t>inputDIM</a:t>
            </a:r>
            <a:endParaRPr lang="cs-CZ" sz="2000" dirty="0"/>
          </a:p>
          <a:p>
            <a:endParaRPr lang="cs-CZ" dirty="0"/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0C21E6C4-D2CC-DEA0-4C87-6EB0C4C9EC8B}"/>
              </a:ext>
            </a:extLst>
          </p:cNvPr>
          <p:cNvGrpSpPr/>
          <p:nvPr/>
        </p:nvGrpSpPr>
        <p:grpSpPr>
          <a:xfrm>
            <a:off x="549796" y="867726"/>
            <a:ext cx="3672408" cy="4935774"/>
            <a:chOff x="621803" y="662758"/>
            <a:chExt cx="3672408" cy="4935774"/>
          </a:xfrm>
        </p:grpSpPr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B04A136B-30FA-0AD0-B802-A0ECDB6CE6C4}"/>
                </a:ext>
              </a:extLst>
            </p:cNvPr>
            <p:cNvSpPr txBox="1"/>
            <p:nvPr/>
          </p:nvSpPr>
          <p:spPr>
            <a:xfrm>
              <a:off x="1139899" y="5229200"/>
              <a:ext cx="26362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591 36 02K PRO</a:t>
              </a:r>
            </a:p>
          </p:txBody>
        </p:sp>
        <p:pic>
          <p:nvPicPr>
            <p:cNvPr id="11" name="Obrázek 10" descr="Obsah obrázku modrá&#10;&#10;Popis byl vytvořen automaticky">
              <a:extLst>
                <a:ext uri="{FF2B5EF4-FFF2-40B4-BE49-F238E27FC236}">
                  <a16:creationId xmlns:a16="http://schemas.microsoft.com/office/drawing/2014/main" id="{5BFC0130-1F68-0461-8E83-38ECC4231B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84" t="3524" r="28136" b="3815"/>
            <a:stretch/>
          </p:blipFill>
          <p:spPr>
            <a:xfrm>
              <a:off x="621803" y="662758"/>
              <a:ext cx="3672408" cy="4566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7389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495854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FARMER I LED PRO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B3A842-ED04-487D-BF72-AFB5152B8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6180" y="1484784"/>
            <a:ext cx="7776864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/>
              <a:t>Technické parametry:</a:t>
            </a:r>
          </a:p>
          <a:p>
            <a:pPr marL="0" indent="0">
              <a:buNone/>
            </a:pPr>
            <a:r>
              <a:rPr lang="cs-CZ" sz="2000" dirty="0"/>
              <a:t>59x 36 0x  PRO    30W / 4620lm   154lm/W   4000K (standard)      4,8kg</a:t>
            </a:r>
          </a:p>
          <a:p>
            <a:pPr marL="0" indent="0">
              <a:buNone/>
            </a:pPr>
            <a:r>
              <a:rPr lang="cs-CZ" sz="2000" dirty="0"/>
              <a:t>59x  37 0x  PRO  45W / 6550lm    146lm/W   4000K (standard)       4,8kg</a:t>
            </a:r>
          </a:p>
          <a:p>
            <a:pPr marL="0" indent="0">
              <a:buNone/>
            </a:pPr>
            <a:r>
              <a:rPr lang="cs-CZ" sz="2000" dirty="0"/>
              <a:t>4 typy – různé způsoby uchycení</a:t>
            </a:r>
          </a:p>
          <a:p>
            <a:pPr marL="0" indent="0">
              <a:buNone/>
            </a:pPr>
            <a:r>
              <a:rPr lang="cs-CZ" sz="1800" dirty="0"/>
              <a:t>*Přidáním písmene „K“ za typové označení svítidla budou svítidla vybavena ocelovými ochrannými koši (např. 591 36 01K PRO).</a:t>
            </a:r>
          </a:p>
          <a:p>
            <a:pPr marL="0" indent="0">
              <a:buNone/>
            </a:pPr>
            <a:r>
              <a:rPr lang="cs-CZ" sz="1800" dirty="0"/>
              <a:t>**Přidáním písmene „p“ za typové označení svítidla budou svítidla vyrobena s polykarbonátovým ochranným košem a nerezovými uzávěry – pro náročné provozy (např. 591 36 01p PRO)</a:t>
            </a:r>
          </a:p>
          <a:p>
            <a:pPr marL="0" indent="0">
              <a:buNone/>
            </a:pPr>
            <a:r>
              <a:rPr lang="cs-CZ" sz="1800" dirty="0"/>
              <a:t>***Přidáním písmen „</a:t>
            </a:r>
            <a:r>
              <a:rPr lang="cs-CZ" sz="1800" dirty="0" err="1"/>
              <a:t>pz</a:t>
            </a:r>
            <a:r>
              <a:rPr lang="cs-CZ" sz="1800" dirty="0"/>
              <a:t>“ za typové označení budou svítidla vyrobena se zesílenou ochranou proti korozi  a s nerezovými uzávěry – pro zvláště náročné provozy (např. 591 36 01Kpz PRO).</a:t>
            </a:r>
          </a:p>
          <a:p>
            <a:pPr marL="0" indent="0">
              <a:buNone/>
            </a:pPr>
            <a:r>
              <a:rPr lang="cs-CZ" sz="1800" dirty="0"/>
              <a:t>Teplota chromatičnosti: 4000K (standard), 5000K, 5700K, 6500K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FCC549D8-FDD5-50D0-2783-1EBBDD2D487E}"/>
              </a:ext>
            </a:extLst>
          </p:cNvPr>
          <p:cNvGrpSpPr/>
          <p:nvPr/>
        </p:nvGrpSpPr>
        <p:grpSpPr>
          <a:xfrm>
            <a:off x="117748" y="867726"/>
            <a:ext cx="3672408" cy="5212773"/>
            <a:chOff x="621803" y="662758"/>
            <a:chExt cx="3672408" cy="5212773"/>
          </a:xfrm>
        </p:grpSpPr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4F8788B8-6955-2BBD-B497-58142D4D205B}"/>
                </a:ext>
              </a:extLst>
            </p:cNvPr>
            <p:cNvSpPr txBox="1"/>
            <p:nvPr/>
          </p:nvSpPr>
          <p:spPr>
            <a:xfrm>
              <a:off x="1139899" y="5229200"/>
              <a:ext cx="26362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591 36 02K PRO</a:t>
              </a:r>
            </a:p>
            <a:p>
              <a:pPr algn="ctr"/>
              <a:r>
                <a:rPr lang="cs-CZ"/>
                <a:t>591 37 02K PRO</a:t>
              </a:r>
              <a:endParaRPr lang="cs-CZ" dirty="0"/>
            </a:p>
          </p:txBody>
        </p:sp>
        <p:pic>
          <p:nvPicPr>
            <p:cNvPr id="14" name="Obrázek 13" descr="Obsah obrázku modrá&#10;&#10;Popis byl vytvořen automaticky">
              <a:extLst>
                <a:ext uri="{FF2B5EF4-FFF2-40B4-BE49-F238E27FC236}">
                  <a16:creationId xmlns:a16="http://schemas.microsoft.com/office/drawing/2014/main" id="{26B44C5A-0FF3-DEF7-A9D0-E6DED632F4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84" t="3524" r="28136" b="3815"/>
            <a:stretch/>
          </p:blipFill>
          <p:spPr>
            <a:xfrm>
              <a:off x="621803" y="662758"/>
              <a:ext cx="3672408" cy="4566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1718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495854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FARMER I LED</a:t>
            </a: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E0416A9F-6EB9-793B-0BAF-7058AAB2227A}"/>
              </a:ext>
            </a:extLst>
          </p:cNvPr>
          <p:cNvGrpSpPr/>
          <p:nvPr/>
        </p:nvGrpSpPr>
        <p:grpSpPr>
          <a:xfrm>
            <a:off x="2797331" y="1054440"/>
            <a:ext cx="3474474" cy="4888516"/>
            <a:chOff x="621803" y="662758"/>
            <a:chExt cx="3672408" cy="5262176"/>
          </a:xfrm>
        </p:grpSpPr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A995FCE6-5F61-8C08-1728-F47E945BB116}"/>
                </a:ext>
              </a:extLst>
            </p:cNvPr>
            <p:cNvSpPr txBox="1"/>
            <p:nvPr/>
          </p:nvSpPr>
          <p:spPr>
            <a:xfrm>
              <a:off x="1139899" y="5229200"/>
              <a:ext cx="2636217" cy="695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591 36 02K PRO</a:t>
              </a:r>
            </a:p>
            <a:p>
              <a:pPr algn="ctr"/>
              <a:r>
                <a:rPr lang="cs-CZ" dirty="0"/>
                <a:t>591 37 02K PRO</a:t>
              </a:r>
            </a:p>
          </p:txBody>
        </p:sp>
        <p:pic>
          <p:nvPicPr>
            <p:cNvPr id="13" name="Obrázek 12" descr="Obsah obrázku modrá&#10;&#10;Popis byl vytvořen automaticky">
              <a:extLst>
                <a:ext uri="{FF2B5EF4-FFF2-40B4-BE49-F238E27FC236}">
                  <a16:creationId xmlns:a16="http://schemas.microsoft.com/office/drawing/2014/main" id="{C5EF6EDC-CBFC-5CF6-D54E-ECB0A39F3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84" t="3524" r="28136" b="3815"/>
            <a:stretch/>
          </p:blipFill>
          <p:spPr>
            <a:xfrm>
              <a:off x="621803" y="662758"/>
              <a:ext cx="3672408" cy="4566442"/>
            </a:xfrm>
            <a:prstGeom prst="rect">
              <a:avLst/>
            </a:prstGeom>
          </p:spPr>
        </p:pic>
      </p:grpSp>
      <p:grpSp>
        <p:nvGrpSpPr>
          <p:cNvPr id="5" name="Skupina 4">
            <a:extLst>
              <a:ext uri="{FF2B5EF4-FFF2-40B4-BE49-F238E27FC236}">
                <a16:creationId xmlns:a16="http://schemas.microsoft.com/office/drawing/2014/main" id="{3CC23C33-8135-2149-E890-C14E8341D6FD}"/>
              </a:ext>
            </a:extLst>
          </p:cNvPr>
          <p:cNvGrpSpPr/>
          <p:nvPr/>
        </p:nvGrpSpPr>
        <p:grpSpPr>
          <a:xfrm>
            <a:off x="-135864" y="919232"/>
            <a:ext cx="3345111" cy="4997498"/>
            <a:chOff x="-30747" y="793066"/>
            <a:chExt cx="3345111" cy="4997498"/>
          </a:xfrm>
        </p:grpSpPr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168AC323-E828-490D-9F9F-262C137DA2BF}"/>
                </a:ext>
              </a:extLst>
            </p:cNvPr>
            <p:cNvSpPr txBox="1"/>
            <p:nvPr/>
          </p:nvSpPr>
          <p:spPr>
            <a:xfrm>
              <a:off x="884655" y="5144233"/>
              <a:ext cx="17144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591 36 01K PRO</a:t>
              </a:r>
            </a:p>
            <a:p>
              <a:r>
                <a:rPr lang="cs-CZ" dirty="0"/>
                <a:t>591 37 01K PRO</a:t>
              </a:r>
            </a:p>
          </p:txBody>
        </p:sp>
        <p:pic>
          <p:nvPicPr>
            <p:cNvPr id="4" name="Obrázek 3" descr="Obsah obrázku modrá, plast&#10;&#10;Popis byl vytvořen automaticky">
              <a:extLst>
                <a:ext uri="{FF2B5EF4-FFF2-40B4-BE49-F238E27FC236}">
                  <a16:creationId xmlns:a16="http://schemas.microsoft.com/office/drawing/2014/main" id="{C313ADE9-01FF-8A9A-20A2-9F55089F9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747" y="793066"/>
              <a:ext cx="3345111" cy="4460148"/>
            </a:xfrm>
            <a:prstGeom prst="rect">
              <a:avLst/>
            </a:prstGeom>
          </p:spPr>
        </p:pic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060A5D72-116B-4E91-4016-42BDF5C5203F}"/>
              </a:ext>
            </a:extLst>
          </p:cNvPr>
          <p:cNvGrpSpPr/>
          <p:nvPr/>
        </p:nvGrpSpPr>
        <p:grpSpPr>
          <a:xfrm>
            <a:off x="6458462" y="1039447"/>
            <a:ext cx="2281452" cy="5564971"/>
            <a:chOff x="6458462" y="1039447"/>
            <a:chExt cx="2281452" cy="5564971"/>
          </a:xfrm>
        </p:grpSpPr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D8EC8D8B-31DF-4F0F-A8F7-6B2FFD608FC0}"/>
                </a:ext>
              </a:extLst>
            </p:cNvPr>
            <p:cNvSpPr txBox="1"/>
            <p:nvPr/>
          </p:nvSpPr>
          <p:spPr>
            <a:xfrm>
              <a:off x="6742484" y="5958087"/>
              <a:ext cx="19263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592 36 03K PRO</a:t>
              </a:r>
            </a:p>
            <a:p>
              <a:r>
                <a:rPr lang="cs-CZ" dirty="0"/>
                <a:t>592 37 03K PRO</a:t>
              </a:r>
            </a:p>
          </p:txBody>
        </p:sp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23DBA456-14D4-F74E-A8D6-205CB8DDD3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02" r="19272" b="8987"/>
            <a:stretch/>
          </p:blipFill>
          <p:spPr>
            <a:xfrm>
              <a:off x="6458462" y="1039447"/>
              <a:ext cx="2281452" cy="5021378"/>
            </a:xfrm>
            <a:prstGeom prst="rect">
              <a:avLst/>
            </a:prstGeom>
          </p:spPr>
        </p:pic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C42C0287-191B-BD3A-A337-374CF835E31D}"/>
              </a:ext>
            </a:extLst>
          </p:cNvPr>
          <p:cNvGrpSpPr/>
          <p:nvPr/>
        </p:nvGrpSpPr>
        <p:grpSpPr>
          <a:xfrm>
            <a:off x="8110636" y="2577765"/>
            <a:ext cx="3826958" cy="4061380"/>
            <a:chOff x="8140864" y="2577765"/>
            <a:chExt cx="3826958" cy="4061380"/>
          </a:xfrm>
        </p:grpSpPr>
        <p:sp>
          <p:nvSpPr>
            <p:cNvPr id="32" name="TextovéPole 31">
              <a:extLst>
                <a:ext uri="{FF2B5EF4-FFF2-40B4-BE49-F238E27FC236}">
                  <a16:creationId xmlns:a16="http://schemas.microsoft.com/office/drawing/2014/main" id="{58B419E2-48FA-4B2F-B04D-5B3520B5DCAB}"/>
                </a:ext>
              </a:extLst>
            </p:cNvPr>
            <p:cNvSpPr txBox="1"/>
            <p:nvPr/>
          </p:nvSpPr>
          <p:spPr>
            <a:xfrm>
              <a:off x="10054342" y="5992814"/>
              <a:ext cx="16869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593 36 04K PRO</a:t>
              </a:r>
            </a:p>
            <a:p>
              <a:r>
                <a:rPr lang="cs-CZ" dirty="0"/>
                <a:t>593 37 04K PRO</a:t>
              </a:r>
            </a:p>
          </p:txBody>
        </p:sp>
        <p:pic>
          <p:nvPicPr>
            <p:cNvPr id="10" name="Obrázek 9" descr="Obsah obrázku modrá&#10;&#10;Popis byl vytvořen automaticky">
              <a:extLst>
                <a:ext uri="{FF2B5EF4-FFF2-40B4-BE49-F238E27FC236}">
                  <a16:creationId xmlns:a16="http://schemas.microsoft.com/office/drawing/2014/main" id="{95251B60-5F6D-DDB5-97E2-2C0AA2E823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70" r="16740" b="3526"/>
            <a:stretch/>
          </p:blipFill>
          <p:spPr>
            <a:xfrm>
              <a:off x="8140864" y="2577765"/>
              <a:ext cx="3826958" cy="34187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0814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500" advTm="20000">
        <p159:morph option="byObject"/>
      </p:transition>
    </mc:Choice>
    <mc:Fallback>
      <p:transition spd="slow" advTm="2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495854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TURTLE LED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B3A842-ED04-487D-BF72-AFB5152B8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42284" y="1484784"/>
            <a:ext cx="5706499" cy="4896544"/>
          </a:xfrm>
        </p:spPr>
        <p:txBody>
          <a:bodyPr>
            <a:normAutofit/>
          </a:bodyPr>
          <a:lstStyle/>
          <a:p>
            <a:r>
              <a:rPr lang="cs-CZ" dirty="0"/>
              <a:t>LED svítidlo s IP66</a:t>
            </a:r>
          </a:p>
          <a:p>
            <a:r>
              <a:rPr lang="cs-CZ" dirty="0"/>
              <a:t>Těleso s přírubou: odlitky </a:t>
            </a:r>
            <a:r>
              <a:rPr lang="cs-CZ" dirty="0" err="1"/>
              <a:t>AlSi</a:t>
            </a:r>
            <a:endParaRPr lang="cs-CZ" dirty="0"/>
          </a:p>
          <a:p>
            <a:r>
              <a:rPr lang="cs-CZ" dirty="0"/>
              <a:t>Optický kryt: kalené sklo</a:t>
            </a:r>
          </a:p>
          <a:p>
            <a:r>
              <a:rPr lang="cs-CZ" dirty="0"/>
              <a:t>Provozní teplota: -30°C ÷ +40°C </a:t>
            </a:r>
          </a:p>
          <a:p>
            <a:r>
              <a:rPr lang="cs-CZ" dirty="0"/>
              <a:t>Napětí: 198-264 V AC</a:t>
            </a:r>
          </a:p>
          <a:p>
            <a:pPr marL="0" indent="0">
              <a:buNone/>
            </a:pPr>
            <a:r>
              <a:rPr lang="cs-CZ" dirty="0"/>
              <a:t>                     176-276 V DC</a:t>
            </a:r>
          </a:p>
          <a:p>
            <a:r>
              <a:rPr lang="cs-CZ" dirty="0"/>
              <a:t>Životnost: 50.000 hodin, L80B20</a:t>
            </a:r>
          </a:p>
          <a:p>
            <a:r>
              <a:rPr lang="cs-CZ" dirty="0"/>
              <a:t>Přepěťová ochrana až 3kV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 descr="Obsah obrázku modrá&#10;&#10;Popis byl vytvořen automaticky">
            <a:extLst>
              <a:ext uri="{FF2B5EF4-FFF2-40B4-BE49-F238E27FC236}">
                <a16:creationId xmlns:a16="http://schemas.microsoft.com/office/drawing/2014/main" id="{8AFF6CCA-DDB5-7035-D087-7D4C229F4A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8" t="1597" r="9077" b="5630"/>
          <a:stretch/>
        </p:blipFill>
        <p:spPr>
          <a:xfrm>
            <a:off x="442493" y="1196752"/>
            <a:ext cx="4173218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22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495854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TURTLE LED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B3A842-ED04-487D-BF72-AFB5152B8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6260" y="1484784"/>
            <a:ext cx="7200800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/>
              <a:t>Technické parametry:</a:t>
            </a:r>
          </a:p>
          <a:p>
            <a:pPr marL="0" indent="0">
              <a:buNone/>
            </a:pPr>
            <a:r>
              <a:rPr lang="cs-CZ" sz="2000" dirty="0"/>
              <a:t>591 35 01      50W / 6473lm      130lm/W       4000K  (standard)    8kg</a:t>
            </a:r>
          </a:p>
          <a:p>
            <a:pPr marL="0" indent="0">
              <a:buNone/>
            </a:pPr>
            <a:r>
              <a:rPr lang="cs-CZ" sz="2000" dirty="0"/>
              <a:t>591 35 02      30W / 4039lm      135lm/W       4000K  (standard)   8kg</a:t>
            </a:r>
          </a:p>
          <a:p>
            <a:pPr marL="0" indent="0">
              <a:buNone/>
            </a:pPr>
            <a:r>
              <a:rPr lang="cs-CZ" sz="2000" dirty="0"/>
              <a:t>591 35 03       20W / 2709lm     135lm/W       4000K   (standard)  8kg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Teplota chromatičnosti: 4000K (standard), 5000K, 5700K, 6500K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" name="Obrázek 7" descr="Obsah obrázku modrá&#10;&#10;Popis byl vytvořen automaticky">
            <a:extLst>
              <a:ext uri="{FF2B5EF4-FFF2-40B4-BE49-F238E27FC236}">
                <a16:creationId xmlns:a16="http://schemas.microsoft.com/office/drawing/2014/main" id="{55829E39-A3E1-6AE3-B92D-7A5CBEC42E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8" t="1597" r="9077" b="5630"/>
          <a:stretch/>
        </p:blipFill>
        <p:spPr>
          <a:xfrm>
            <a:off x="442493" y="1196752"/>
            <a:ext cx="4173218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43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495854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TURTLE LED PRO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B3A842-ED04-487D-BF72-AFB5152B8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42284" y="1484784"/>
            <a:ext cx="6552728" cy="4896544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LED svítidlo s IP66</a:t>
            </a:r>
          </a:p>
          <a:p>
            <a:r>
              <a:rPr lang="cs-CZ" dirty="0"/>
              <a:t>Těleso s přírubou: odlitky </a:t>
            </a:r>
            <a:r>
              <a:rPr lang="cs-CZ" dirty="0" err="1"/>
              <a:t>AlSi</a:t>
            </a:r>
            <a:endParaRPr lang="cs-CZ" dirty="0"/>
          </a:p>
          <a:p>
            <a:r>
              <a:rPr lang="cs-CZ" dirty="0"/>
              <a:t>Optický kryt: kalené sklo</a:t>
            </a:r>
          </a:p>
          <a:p>
            <a:r>
              <a:rPr lang="cs-CZ" dirty="0"/>
              <a:t>Provozní teplota: -40°C ÷ +50°C  - 591 35 01 PRO</a:t>
            </a:r>
          </a:p>
          <a:p>
            <a:pPr marL="682625" lvl="3" indent="0">
              <a:buNone/>
            </a:pPr>
            <a:r>
              <a:rPr lang="cs-CZ" dirty="0"/>
              <a:t>                                        </a:t>
            </a:r>
            <a:r>
              <a:rPr lang="cs-CZ" sz="2400" dirty="0"/>
              <a:t>-40°C ÷ +55°C  - 591 35 02 PRO</a:t>
            </a:r>
          </a:p>
          <a:p>
            <a:pPr marL="682625" lvl="3" indent="0">
              <a:buNone/>
            </a:pPr>
            <a:r>
              <a:rPr lang="cs-CZ" sz="2400" dirty="0"/>
              <a:t>                            -40°C ÷ +60°C  - 591 35 03 PRO</a:t>
            </a:r>
          </a:p>
          <a:p>
            <a:r>
              <a:rPr lang="cs-CZ" dirty="0"/>
              <a:t>Napětí: 198-264 V AC</a:t>
            </a:r>
          </a:p>
          <a:p>
            <a:pPr marL="0" indent="0">
              <a:buNone/>
            </a:pPr>
            <a:r>
              <a:rPr lang="cs-CZ" dirty="0"/>
              <a:t>                     176-280 V DC</a:t>
            </a:r>
          </a:p>
          <a:p>
            <a:r>
              <a:rPr lang="cs-CZ" dirty="0"/>
              <a:t>Životnost: 100.000 hodin, L90B10</a:t>
            </a:r>
          </a:p>
          <a:p>
            <a:r>
              <a:rPr lang="cs-CZ" dirty="0"/>
              <a:t>Přepěťová ochrana až 10kV</a:t>
            </a:r>
          </a:p>
          <a:p>
            <a:r>
              <a:rPr lang="cs-CZ" dirty="0"/>
              <a:t>Verze nouzového provedení „EM“ s autonomností 1hod.</a:t>
            </a:r>
          </a:p>
          <a:p>
            <a:r>
              <a:rPr lang="cs-CZ" dirty="0"/>
              <a:t>Možnost ovládání DALI-2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" name="Obrázek 7" descr="Obsah obrázku modrá&#10;&#10;Popis byl vytvořen automaticky">
            <a:extLst>
              <a:ext uri="{FF2B5EF4-FFF2-40B4-BE49-F238E27FC236}">
                <a16:creationId xmlns:a16="http://schemas.microsoft.com/office/drawing/2014/main" id="{A55783D2-09CF-5F7A-3618-9810CBB20B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8" t="1597" r="9077" b="5630"/>
          <a:stretch/>
        </p:blipFill>
        <p:spPr>
          <a:xfrm>
            <a:off x="477788" y="1556792"/>
            <a:ext cx="4173218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58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495854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TURTLE LED PRO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B3A842-ED04-487D-BF72-AFB5152B8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10236" y="1239598"/>
            <a:ext cx="7416824" cy="514173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u="sng" dirty="0" err="1"/>
              <a:t>Techické</a:t>
            </a:r>
            <a:r>
              <a:rPr lang="cs-CZ" u="sng" dirty="0"/>
              <a:t> parametry:</a:t>
            </a:r>
          </a:p>
          <a:p>
            <a:pPr marL="0" indent="0">
              <a:buNone/>
            </a:pPr>
            <a:r>
              <a:rPr lang="cs-CZ" dirty="0"/>
              <a:t>591 35 01 PRO     50W / 6980lm      140lm/W       4000K (standard)     8kg</a:t>
            </a:r>
          </a:p>
          <a:p>
            <a:pPr marL="0" indent="0">
              <a:buNone/>
            </a:pPr>
            <a:r>
              <a:rPr lang="cs-CZ" dirty="0"/>
              <a:t>591 35 02 PRO     30W / 4613lm      148lm/W        4000K  (standard)    8kg</a:t>
            </a:r>
          </a:p>
          <a:p>
            <a:pPr marL="0" indent="0">
              <a:buNone/>
            </a:pPr>
            <a:r>
              <a:rPr lang="cs-CZ" dirty="0"/>
              <a:t>591 35 03 PRO     20W / 3020lm      146m/W         4000K  (standard)    8kg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400" dirty="0"/>
              <a:t>Funkce driveru: </a:t>
            </a:r>
            <a:r>
              <a:rPr lang="cs-CZ" sz="2400" dirty="0" err="1"/>
              <a:t>eCLO</a:t>
            </a:r>
            <a:r>
              <a:rPr lang="cs-CZ" sz="2400" dirty="0"/>
              <a:t>, ITG, IVG+, NFC, ETM+NTC, </a:t>
            </a:r>
            <a:r>
              <a:rPr lang="cs-CZ" sz="2400" dirty="0" err="1"/>
              <a:t>inputDIM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Teplota chromatičnosti: 4000K (standard), 5000K, 5700K, 6500K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cs-CZ" u="sng" dirty="0"/>
              <a:t>Nouzová verze:</a:t>
            </a:r>
          </a:p>
          <a:p>
            <a:pPr marL="0" indent="0">
              <a:buNone/>
            </a:pPr>
            <a:r>
              <a:rPr lang="cs-CZ" dirty="0"/>
              <a:t>591 35 01 EM PRO    55W / 6473lm      </a:t>
            </a:r>
          </a:p>
          <a:p>
            <a:pPr marL="0" indent="0">
              <a:buNone/>
            </a:pPr>
            <a:r>
              <a:rPr lang="cs-CZ" dirty="0"/>
              <a:t>591 35 02 EM PRO    35W / 4039lm      </a:t>
            </a:r>
          </a:p>
          <a:p>
            <a:pPr marL="0" indent="0">
              <a:buNone/>
            </a:pPr>
            <a:r>
              <a:rPr lang="cs-CZ" dirty="0"/>
              <a:t>591 35 03 EM PRO    25W / 2709lm      </a:t>
            </a:r>
          </a:p>
          <a:p>
            <a:pPr marL="0" indent="0">
              <a:buNone/>
            </a:pPr>
            <a:r>
              <a:rPr lang="cs-CZ" dirty="0"/>
              <a:t>Provedení pro trvalé (M) i netrvalé (NM) nouzové osvětlení s autonomností 1 hodiny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2" name="Obrázek 11" descr="Obsah obrázku modrá&#10;&#10;Popis byl vytvořen automaticky">
            <a:extLst>
              <a:ext uri="{FF2B5EF4-FFF2-40B4-BE49-F238E27FC236}">
                <a16:creationId xmlns:a16="http://schemas.microsoft.com/office/drawing/2014/main" id="{8104758C-3CE0-8425-CC6B-87CF0786CF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8" t="1597" r="9077" b="5630"/>
          <a:stretch/>
        </p:blipFill>
        <p:spPr>
          <a:xfrm>
            <a:off x="261765" y="1628800"/>
            <a:ext cx="4173218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69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116632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TUB LED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B3A842-ED04-487D-BF72-AFB5152B8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0396" y="860376"/>
            <a:ext cx="5346459" cy="5997624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LED svítidlo s IP66</a:t>
            </a:r>
          </a:p>
          <a:p>
            <a:r>
              <a:rPr lang="cs-CZ" dirty="0"/>
              <a:t>Těleso s přírubou: odlitky </a:t>
            </a:r>
            <a:r>
              <a:rPr lang="cs-CZ" dirty="0" err="1"/>
              <a:t>AlSi</a:t>
            </a:r>
            <a:endParaRPr lang="cs-CZ" dirty="0"/>
          </a:p>
          <a:p>
            <a:r>
              <a:rPr lang="cs-CZ" dirty="0"/>
              <a:t>Optický kryt: kalené sklo</a:t>
            </a:r>
          </a:p>
          <a:p>
            <a:r>
              <a:rPr lang="cs-CZ" dirty="0"/>
              <a:t>Provozní teplota: </a:t>
            </a:r>
          </a:p>
          <a:p>
            <a:r>
              <a:rPr lang="cs-CZ" dirty="0"/>
              <a:t>-30°C ÷ +40°C</a:t>
            </a:r>
          </a:p>
          <a:p>
            <a:r>
              <a:rPr lang="cs-CZ" dirty="0"/>
              <a:t>+5°C ÷ +40°C – verze „EM“</a:t>
            </a:r>
          </a:p>
          <a:p>
            <a:r>
              <a:rPr lang="cs-CZ" dirty="0"/>
              <a:t>-25°C ÷ +45°C  pro 591 34 24</a:t>
            </a:r>
          </a:p>
          <a:p>
            <a:r>
              <a:rPr lang="cs-CZ" dirty="0"/>
              <a:t>Verze nouzového provedení „EM“</a:t>
            </a:r>
          </a:p>
          <a:p>
            <a:r>
              <a:rPr lang="cs-CZ" dirty="0"/>
              <a:t>Napětí: 198-264 V AC</a:t>
            </a:r>
          </a:p>
          <a:p>
            <a:pPr marL="0" indent="0">
              <a:buNone/>
            </a:pPr>
            <a:r>
              <a:rPr lang="cs-CZ" dirty="0"/>
              <a:t>                     176-276 V DC</a:t>
            </a:r>
          </a:p>
          <a:p>
            <a:pPr marL="0" indent="0">
              <a:buNone/>
            </a:pPr>
            <a:r>
              <a:rPr lang="cs-CZ" dirty="0"/>
              <a:t>                         9-60V DC	pro 591 34 24</a:t>
            </a:r>
          </a:p>
          <a:p>
            <a:pPr marL="0" indent="0">
              <a:buNone/>
            </a:pPr>
            <a:r>
              <a:rPr lang="cs-CZ" dirty="0"/>
              <a:t>                     230V AC pro verzi „EM“</a:t>
            </a:r>
          </a:p>
          <a:p>
            <a:r>
              <a:rPr lang="cs-CZ" dirty="0"/>
              <a:t>Životnost: 50.000 hodin, L80B20</a:t>
            </a:r>
          </a:p>
          <a:p>
            <a:r>
              <a:rPr lang="cs-CZ" dirty="0"/>
              <a:t>Přepěťová ochrana až 3kV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 descr="Obsah obrázku modrá&#10;&#10;Popis byl vytvořen automaticky">
            <a:extLst>
              <a:ext uri="{FF2B5EF4-FFF2-40B4-BE49-F238E27FC236}">
                <a16:creationId xmlns:a16="http://schemas.microsoft.com/office/drawing/2014/main" id="{73C9F52C-9BA3-D8EC-6B08-B17F216730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t="3951" r="6339" b="11755"/>
          <a:stretch/>
        </p:blipFill>
        <p:spPr>
          <a:xfrm>
            <a:off x="693812" y="1628800"/>
            <a:ext cx="4888964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6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D6A209C-BBB3-4B82-9BEF-9F4920DB0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28" y="404664"/>
            <a:ext cx="9144001" cy="1371600"/>
          </a:xfrm>
        </p:spPr>
        <p:txBody>
          <a:bodyPr anchor="ctr"/>
          <a:lstStyle/>
          <a:p>
            <a:r>
              <a:rPr lang="cs-CZ" sz="2800" dirty="0"/>
              <a:t>Současnost</a:t>
            </a:r>
            <a:endParaRPr lang="en-US" dirty="0"/>
          </a:p>
        </p:txBody>
      </p:sp>
      <p:sp>
        <p:nvSpPr>
          <p:cNvPr id="5" name="Zástupný symbol pro obsah 13">
            <a:extLst>
              <a:ext uri="{FF2B5EF4-FFF2-40B4-BE49-F238E27FC236}">
                <a16:creationId xmlns:a16="http://schemas.microsoft.com/office/drawing/2014/main" id="{47B9E758-FBD6-46D2-88C1-CA334B67DF74}"/>
              </a:ext>
            </a:extLst>
          </p:cNvPr>
          <p:cNvSpPr txBox="1">
            <a:spLocks/>
          </p:cNvSpPr>
          <p:nvPr/>
        </p:nvSpPr>
        <p:spPr>
          <a:xfrm>
            <a:off x="1074631" y="990156"/>
            <a:ext cx="4419599" cy="5679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800" dirty="0"/>
              <a:t>Výroba průmyslových a nevýbušných svítidel, světlometů a venkovního osvětlení</a:t>
            </a:r>
          </a:p>
          <a:p>
            <a:pPr marL="0" indent="0">
              <a:buNone/>
            </a:pPr>
            <a:r>
              <a:rPr lang="cs-CZ" sz="1800" dirty="0"/>
              <a:t>Doplňkový sortiment: světelné zdroje, elektrické osvětlovací stožáry, výložníky a další potřebné doplňky</a:t>
            </a:r>
          </a:p>
          <a:p>
            <a:pPr marL="0" indent="0">
              <a:buNone/>
            </a:pPr>
            <a:r>
              <a:rPr lang="cs-CZ" sz="1800" dirty="0"/>
              <a:t>Vývoj svítidel na zakázku: od návrhu přes vývoj až  po realizaci</a:t>
            </a:r>
          </a:p>
          <a:p>
            <a:pPr marL="0" indent="0">
              <a:buNone/>
            </a:pPr>
            <a:r>
              <a:rPr lang="cs-CZ" sz="1800" dirty="0"/>
              <a:t>Výpočet osvětlení (DIALUX)</a:t>
            </a:r>
          </a:p>
          <a:p>
            <a:pPr marL="0" indent="0">
              <a:buNone/>
            </a:pPr>
            <a:r>
              <a:rPr lang="cs-CZ" sz="1800" dirty="0"/>
              <a:t>Obchodní a technická podpora</a:t>
            </a:r>
          </a:p>
          <a:p>
            <a:pPr marL="0" indent="0">
              <a:buNone/>
            </a:pPr>
            <a:r>
              <a:rPr lang="cs-CZ" sz="1800" dirty="0"/>
              <a:t>Školení projektantů elektra</a:t>
            </a:r>
          </a:p>
          <a:p>
            <a:pPr marL="0" indent="0">
              <a:buNone/>
            </a:pPr>
            <a:r>
              <a:rPr lang="cs-CZ" sz="1800" dirty="0"/>
              <a:t>Expanze na nové trhy</a:t>
            </a:r>
          </a:p>
          <a:p>
            <a:pPr marL="0" indent="0">
              <a:buNone/>
            </a:pPr>
            <a:r>
              <a:rPr lang="cs-CZ" sz="1800" dirty="0"/>
              <a:t>Pro zajímavost: Barva nevýbušných svítidel je dle symbolu Ex</a:t>
            </a:r>
          </a:p>
        </p:txBody>
      </p:sp>
      <p:pic>
        <p:nvPicPr>
          <p:cNvPr id="6" name="Obrázek 5" descr="Obsah obrázku obloha, exteriér, země, doprava&#10;&#10;Popis byl vytvořen automaticky">
            <a:extLst>
              <a:ext uri="{FF2B5EF4-FFF2-40B4-BE49-F238E27FC236}">
                <a16:creationId xmlns:a16="http://schemas.microsoft.com/office/drawing/2014/main" id="{E3633A2C-8C82-4849-BA52-C7610D3739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431" y="891829"/>
            <a:ext cx="5625869" cy="3614620"/>
          </a:xfrm>
          <a:prstGeom prst="rect">
            <a:avLst/>
          </a:prstGeom>
          <a:noFill/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C9BD9D9-7886-40EB-AECE-676370ABF7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87" y="3885163"/>
            <a:ext cx="440298" cy="440298"/>
          </a:xfrm>
          <a:prstGeom prst="rect">
            <a:avLst/>
          </a:prstGeom>
        </p:spPr>
      </p:pic>
      <p:pic>
        <p:nvPicPr>
          <p:cNvPr id="7" name="Obrázek 6" descr="Obsah obrázku text, klipart&#10;&#10;Popis byl vytvořen automaticky">
            <a:extLst>
              <a:ext uri="{FF2B5EF4-FFF2-40B4-BE49-F238E27FC236}">
                <a16:creationId xmlns:a16="http://schemas.microsoft.com/office/drawing/2014/main" id="{D6206714-025E-401F-863A-A59590CDA9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6" y="3235913"/>
            <a:ext cx="458000" cy="50405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FB662ED-7342-44AF-BC9D-12F6DF11AB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70" y="2376524"/>
            <a:ext cx="386734" cy="47667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B38C82A-CECB-422D-AA14-6274CA6583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" t="4743" r="3144" b="4290"/>
          <a:stretch/>
        </p:blipFill>
        <p:spPr>
          <a:xfrm>
            <a:off x="762449" y="1607093"/>
            <a:ext cx="387561" cy="38671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F4AFF3E-4841-4B00-929B-EC17C06AB8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97" y="4452022"/>
            <a:ext cx="325279" cy="366201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6266E14A-14F2-44FE-97FF-90F69327F5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08" y="4882164"/>
            <a:ext cx="465829" cy="46582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D6EEC26-8362-4D71-943E-6317FF77F1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491" y="4579415"/>
            <a:ext cx="5400600" cy="1932965"/>
          </a:xfrm>
          <a:prstGeom prst="rect">
            <a:avLst/>
          </a:prstGeom>
        </p:spPr>
      </p:pic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BB9E56C7-3952-446F-AFA4-68BB081860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55" y="5369699"/>
            <a:ext cx="465830" cy="46583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393C3A4-3C9C-4498-84D3-560184B2A7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61" y="5896479"/>
            <a:ext cx="494524" cy="494524"/>
          </a:xfrm>
          <a:prstGeom prst="rect">
            <a:avLst/>
          </a:prstGeom>
        </p:spPr>
      </p:pic>
      <p:pic>
        <p:nvPicPr>
          <p:cNvPr id="15" name="Obrázek 14" descr="Obsah obrázku text, podepsat, vektorová grafika&#10;&#10;Popis byl vytvořen automaticky">
            <a:extLst>
              <a:ext uri="{FF2B5EF4-FFF2-40B4-BE49-F238E27FC236}">
                <a16:creationId xmlns:a16="http://schemas.microsoft.com/office/drawing/2014/main" id="{9962417F-D749-449D-BF3C-93C85AFFA43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60" y="6149191"/>
            <a:ext cx="313965" cy="27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86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260648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TUB LED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B3A842-ED04-487D-BF72-AFB5152B8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42284" y="1004392"/>
            <a:ext cx="6984776" cy="5592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/>
              <a:t>Technické parametry:</a:t>
            </a:r>
          </a:p>
          <a:p>
            <a:pPr marL="0" indent="0">
              <a:buNone/>
            </a:pPr>
            <a:r>
              <a:rPr lang="cs-CZ" sz="2000" dirty="0"/>
              <a:t>591 34 01      27W / 3426lm     126lm/W     4000K (standard)     6kg</a:t>
            </a:r>
          </a:p>
          <a:p>
            <a:pPr marL="0" indent="0">
              <a:buNone/>
            </a:pPr>
            <a:r>
              <a:rPr lang="cs-CZ" sz="2000" dirty="0"/>
              <a:t>591 34 02      19W / 2466lm    130lm/W     4000K (standard)     6kg</a:t>
            </a:r>
          </a:p>
          <a:p>
            <a:pPr marL="0" indent="0">
              <a:buNone/>
            </a:pPr>
            <a:r>
              <a:rPr lang="cs-CZ" sz="2000" dirty="0"/>
              <a:t>591 34 24      12W / 1446lm     120lm/W     4000K (standard)     6kg</a:t>
            </a:r>
          </a:p>
          <a:p>
            <a:pPr marL="0" indent="0">
              <a:buNone/>
            </a:pPr>
            <a:r>
              <a:rPr lang="cs-CZ" sz="2000" dirty="0"/>
              <a:t>Teplota chromatičnosti: 4000K (standard), 5000K, 5700K, 6500K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u="sng" dirty="0"/>
              <a:t>Nouzová verze:</a:t>
            </a:r>
          </a:p>
          <a:p>
            <a:pPr marL="0" indent="0">
              <a:buNone/>
            </a:pPr>
            <a:r>
              <a:rPr lang="cs-CZ" sz="2000" dirty="0"/>
              <a:t>591 34 01EM          10W / 300lm        3 x LED        4,9kg</a:t>
            </a:r>
          </a:p>
          <a:p>
            <a:pPr marL="0" indent="0">
              <a:buNone/>
            </a:pPr>
            <a:r>
              <a:rPr lang="cs-CZ" sz="2000" dirty="0"/>
              <a:t>591 34 02EM          17W /  937lm      10 x LED       4,9kg</a:t>
            </a:r>
          </a:p>
          <a:p>
            <a:r>
              <a:rPr lang="cs-CZ" sz="2000" dirty="0"/>
              <a:t>Provedení pro trvalé (M) i netrvalé (NM) nouzové osvětlení s autonomností 3 hodiny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 descr="Obsah obrázku modrá&#10;&#10;Popis byl vytvořen automaticky">
            <a:extLst>
              <a:ext uri="{FF2B5EF4-FFF2-40B4-BE49-F238E27FC236}">
                <a16:creationId xmlns:a16="http://schemas.microsoft.com/office/drawing/2014/main" id="{A3A8FEFF-EC1B-A2C5-2F52-8C84D9C128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t="3951" r="6339" b="11755"/>
          <a:stretch/>
        </p:blipFill>
        <p:spPr>
          <a:xfrm>
            <a:off x="261765" y="1748136"/>
            <a:ext cx="4888964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52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116632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TUB LED PRO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B3A842-ED04-487D-BF72-AFB5152B8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0396" y="1052736"/>
            <a:ext cx="5346459" cy="5688632"/>
          </a:xfrm>
        </p:spPr>
        <p:txBody>
          <a:bodyPr>
            <a:normAutofit/>
          </a:bodyPr>
          <a:lstStyle/>
          <a:p>
            <a:r>
              <a:rPr lang="cs-CZ" dirty="0"/>
              <a:t>LED svítidlo s IP66</a:t>
            </a:r>
          </a:p>
          <a:p>
            <a:r>
              <a:rPr lang="cs-CZ" dirty="0"/>
              <a:t>Těleso s přírubou: odlitky </a:t>
            </a:r>
            <a:r>
              <a:rPr lang="cs-CZ" dirty="0" err="1"/>
              <a:t>AlSi</a:t>
            </a:r>
            <a:endParaRPr lang="cs-CZ" dirty="0"/>
          </a:p>
          <a:p>
            <a:r>
              <a:rPr lang="cs-CZ" dirty="0"/>
              <a:t>Optický kryt: kalené sklo</a:t>
            </a:r>
          </a:p>
          <a:p>
            <a:r>
              <a:rPr lang="cs-CZ" dirty="0"/>
              <a:t>Provozní teplota: </a:t>
            </a:r>
          </a:p>
          <a:p>
            <a:r>
              <a:rPr lang="cs-CZ" dirty="0"/>
              <a:t>-40°C ÷ +50°C</a:t>
            </a:r>
          </a:p>
          <a:p>
            <a:r>
              <a:rPr lang="cs-CZ" dirty="0"/>
              <a:t>Napětí: 198-264 V AC</a:t>
            </a:r>
          </a:p>
          <a:p>
            <a:pPr marL="0" indent="0">
              <a:buNone/>
            </a:pPr>
            <a:r>
              <a:rPr lang="cs-CZ" dirty="0"/>
              <a:t>                     176-280 V DC</a:t>
            </a:r>
          </a:p>
          <a:p>
            <a:r>
              <a:rPr lang="cs-CZ" dirty="0"/>
              <a:t>Životnost: 100.000 hodin, L90B10</a:t>
            </a:r>
          </a:p>
          <a:p>
            <a:r>
              <a:rPr lang="cs-CZ" dirty="0"/>
              <a:t>Přepěťová ochrana až 10kV</a:t>
            </a:r>
          </a:p>
          <a:p>
            <a:r>
              <a:rPr lang="cs-CZ" dirty="0"/>
              <a:t>Možnost ovládání DALI-2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 descr="Obsah obrázku modrá&#10;&#10;Popis byl vytvořen automaticky">
            <a:extLst>
              <a:ext uri="{FF2B5EF4-FFF2-40B4-BE49-F238E27FC236}">
                <a16:creationId xmlns:a16="http://schemas.microsoft.com/office/drawing/2014/main" id="{D569CBE6-AEA0-8270-1E6E-5BD6F5087E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t="3951" r="6339" b="11755"/>
          <a:stretch/>
        </p:blipFill>
        <p:spPr>
          <a:xfrm>
            <a:off x="333772" y="1808820"/>
            <a:ext cx="4888964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54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495854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TUB LED PRO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B3A842-ED04-487D-BF72-AFB5152B8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94808" y="1340768"/>
            <a:ext cx="7560840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/>
              <a:t>Technické parametry:</a:t>
            </a:r>
          </a:p>
          <a:p>
            <a:pPr marL="0" indent="0">
              <a:buNone/>
            </a:pPr>
            <a:r>
              <a:rPr lang="cs-CZ" sz="2000" dirty="0"/>
              <a:t>591 34 01 PRO     30W / 3572lm      129lm/W     4000K (standard)     6kg</a:t>
            </a:r>
          </a:p>
          <a:p>
            <a:pPr marL="0" indent="0">
              <a:buNone/>
            </a:pPr>
            <a:r>
              <a:rPr lang="cs-CZ" sz="2000" dirty="0"/>
              <a:t>591 34 02 PRO     20W / 2419lm      129lm/W    4000K (standard)     6kg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Funkce driveru: </a:t>
            </a:r>
            <a:r>
              <a:rPr lang="cs-CZ" sz="2000" dirty="0" err="1"/>
              <a:t>eCLO</a:t>
            </a:r>
            <a:r>
              <a:rPr lang="cs-CZ" sz="2000" dirty="0"/>
              <a:t>, ITG, IVG+, NFC, ETM+NTC, </a:t>
            </a:r>
            <a:r>
              <a:rPr lang="cs-CZ" sz="2000" dirty="0" err="1"/>
              <a:t>inputDIM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Teplota chromatičnosti: 4000K (standard), 5000K, 5700K, 6500K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 descr="Obsah obrázku modrá&#10;&#10;Popis byl vytvořen automaticky">
            <a:extLst>
              <a:ext uri="{FF2B5EF4-FFF2-40B4-BE49-F238E27FC236}">
                <a16:creationId xmlns:a16="http://schemas.microsoft.com/office/drawing/2014/main" id="{97184BB5-7EF4-C2B4-71C9-A802E0771E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t="3951" r="6339" b="11755"/>
          <a:stretch/>
        </p:blipFill>
        <p:spPr>
          <a:xfrm>
            <a:off x="16" y="1808820"/>
            <a:ext cx="4438212" cy="294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25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116632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PRACHO PLA LED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B3A842-ED04-487D-BF72-AFB5152B8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0396" y="1052736"/>
            <a:ext cx="5346459" cy="568863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LED svítidlo s IP66</a:t>
            </a:r>
          </a:p>
          <a:p>
            <a:r>
              <a:rPr lang="cs-CZ" dirty="0"/>
              <a:t>Těleso z polyesteru tvrzeného skelnými vlákny (GRP)</a:t>
            </a:r>
          </a:p>
          <a:p>
            <a:r>
              <a:rPr lang="cs-CZ" dirty="0"/>
              <a:t>Optický kryt: UV stabilizovaného polykarbonátu (PC)</a:t>
            </a:r>
          </a:p>
          <a:p>
            <a:r>
              <a:rPr lang="cs-CZ" dirty="0"/>
              <a:t>Provozní teplota: </a:t>
            </a:r>
          </a:p>
          <a:p>
            <a:r>
              <a:rPr lang="cs-CZ" dirty="0"/>
              <a:t>-35°C ÷ +55°C (591 14 01, 02, 03)</a:t>
            </a:r>
          </a:p>
          <a:p>
            <a:r>
              <a:rPr lang="cs-CZ" dirty="0"/>
              <a:t>-35°C ÷ +60°C  (591 14 04,05, 06)</a:t>
            </a:r>
          </a:p>
          <a:p>
            <a:r>
              <a:rPr lang="cs-CZ" dirty="0"/>
              <a:t>Napětí: 220-240V AC</a:t>
            </a:r>
          </a:p>
          <a:p>
            <a:pPr marL="0" indent="0">
              <a:buNone/>
            </a:pPr>
            <a:r>
              <a:rPr lang="cs-CZ" dirty="0"/>
              <a:t>                     190-245 V DC</a:t>
            </a:r>
          </a:p>
          <a:p>
            <a:r>
              <a:rPr lang="cs-CZ" dirty="0"/>
              <a:t> Životnost: 120.000 hodin, L80B20</a:t>
            </a:r>
          </a:p>
          <a:p>
            <a:r>
              <a:rPr lang="cs-CZ" dirty="0"/>
              <a:t>Možnost nouzové verze s autonomností 3h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 descr="Obsah obrázku regulátor, vzdálené, hra&#10;&#10;Popis byl vytvořen automaticky">
            <a:extLst>
              <a:ext uri="{FF2B5EF4-FFF2-40B4-BE49-F238E27FC236}">
                <a16:creationId xmlns:a16="http://schemas.microsoft.com/office/drawing/2014/main" id="{87FC4DE8-1D2E-1BE2-15B4-C156D6192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94" y="1268760"/>
            <a:ext cx="5572342" cy="328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79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176808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PRACHO PLA LED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B3A842-ED04-487D-BF72-AFB5152B8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63546" y="944724"/>
            <a:ext cx="7390557" cy="54366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u="sng" dirty="0"/>
              <a:t>Technické parametry:</a:t>
            </a:r>
          </a:p>
          <a:p>
            <a:pPr marL="0" indent="0">
              <a:buNone/>
            </a:pPr>
            <a:r>
              <a:rPr lang="cs-CZ" sz="2000" dirty="0"/>
              <a:t>591 14 01      70W / 10554lm    152lm/W     4000K (standard)     5,5kg</a:t>
            </a:r>
          </a:p>
          <a:p>
            <a:pPr marL="0" indent="0">
              <a:buNone/>
            </a:pPr>
            <a:r>
              <a:rPr lang="cs-CZ" sz="2000" dirty="0"/>
              <a:t>591 14 02     55W /  9171lm      168lm/W     4000K (standard)      5,5kg</a:t>
            </a:r>
          </a:p>
          <a:p>
            <a:pPr marL="0" indent="0">
              <a:buNone/>
            </a:pPr>
            <a:r>
              <a:rPr lang="cs-CZ" sz="2000" dirty="0"/>
              <a:t>591 14 03     40W /  6692lm     167lm/W      4000K (standard)      5,5kg</a:t>
            </a:r>
          </a:p>
          <a:p>
            <a:pPr marL="0" indent="0">
              <a:buNone/>
            </a:pPr>
            <a:r>
              <a:rPr lang="cs-CZ" sz="2000" dirty="0"/>
              <a:t>591 14 04      25W / 4061lm      163lm/W      4000K (standard)    3,5kg</a:t>
            </a:r>
          </a:p>
          <a:p>
            <a:pPr marL="0" indent="0">
              <a:buNone/>
            </a:pPr>
            <a:r>
              <a:rPr lang="cs-CZ" sz="2000" dirty="0"/>
              <a:t>591 14 05      15W / 2482lm     167lm/W       4000K (standard)     3,5kg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Teplota chromatičnosti: 4000K (standard), 5000K, 5700K, 6500K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u="sng" dirty="0"/>
              <a:t>Parametry typů s nouzovou jednotkou:</a:t>
            </a:r>
          </a:p>
          <a:p>
            <a:pPr marL="0" indent="0">
              <a:buNone/>
            </a:pPr>
            <a:r>
              <a:rPr lang="cs-CZ" sz="2100" dirty="0"/>
              <a:t>Typ		Příkon	   Operační čas            Teplota okolí</a:t>
            </a:r>
          </a:p>
          <a:p>
            <a:pPr marL="0" indent="0">
              <a:buNone/>
            </a:pPr>
            <a:r>
              <a:rPr lang="cs-CZ" sz="2000" dirty="0"/>
              <a:t>591 14 01, 02, 03	4,5W	           3h		  +5°C ÷ +55°C</a:t>
            </a:r>
          </a:p>
          <a:p>
            <a:pPr marL="0" indent="0">
              <a:buNone/>
            </a:pPr>
            <a:r>
              <a:rPr lang="cs-CZ" sz="2000" dirty="0"/>
              <a:t>591 14 04, 05	4,5W	          3h		   +5C ÷ +60°C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" name="Obrázek 7" descr="Obsah obrázku regulátor, vzdálené, hra&#10;&#10;Popis byl vytvořen automaticky">
            <a:extLst>
              <a:ext uri="{FF2B5EF4-FFF2-40B4-BE49-F238E27FC236}">
                <a16:creationId xmlns:a16="http://schemas.microsoft.com/office/drawing/2014/main" id="{EE5C3C1E-1116-C87F-6A61-76E478E3F7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2" y="2060848"/>
            <a:ext cx="4645445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76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116632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HALSPOT I LED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B3A842-ED04-487D-BF72-AFB5152B8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0396" y="1052736"/>
            <a:ext cx="5346459" cy="568863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LED svítidlo s IP66</a:t>
            </a:r>
          </a:p>
          <a:p>
            <a:r>
              <a:rPr lang="cs-CZ" dirty="0"/>
              <a:t>Těleso s přírubou: odlitky </a:t>
            </a:r>
            <a:r>
              <a:rPr lang="cs-CZ" dirty="0" err="1"/>
              <a:t>AlSi</a:t>
            </a:r>
            <a:endParaRPr lang="cs-CZ" dirty="0"/>
          </a:p>
          <a:p>
            <a:r>
              <a:rPr lang="cs-CZ" dirty="0"/>
              <a:t>Optický kryt: tvrzené sklo</a:t>
            </a:r>
          </a:p>
          <a:p>
            <a:r>
              <a:rPr lang="cs-CZ" dirty="0"/>
              <a:t>Provozní teplota: </a:t>
            </a:r>
          </a:p>
          <a:p>
            <a:r>
              <a:rPr lang="cs-CZ" dirty="0"/>
              <a:t>-40°C ÷ +55°C – 793 01 01</a:t>
            </a:r>
          </a:p>
          <a:p>
            <a:r>
              <a:rPr lang="cs-CZ" dirty="0"/>
              <a:t>-40°C ÷ + 60°C – 793 01 02, 03</a:t>
            </a:r>
          </a:p>
          <a:p>
            <a:r>
              <a:rPr lang="cs-CZ" dirty="0"/>
              <a:t>Napětí: 198-264 V AC</a:t>
            </a:r>
          </a:p>
          <a:p>
            <a:pPr marL="0" indent="0">
              <a:buNone/>
            </a:pPr>
            <a:r>
              <a:rPr lang="cs-CZ" dirty="0"/>
              <a:t>                     176-280 V DC</a:t>
            </a:r>
          </a:p>
          <a:p>
            <a:r>
              <a:rPr lang="cs-CZ" dirty="0"/>
              <a:t>Životnost: 100.000 hodin, L90B10</a:t>
            </a:r>
          </a:p>
          <a:p>
            <a:r>
              <a:rPr lang="cs-CZ" dirty="0"/>
              <a:t>Přepěťová ochrana až 10kV</a:t>
            </a:r>
          </a:p>
          <a:p>
            <a:r>
              <a:rPr lang="cs-CZ" dirty="0"/>
              <a:t>Možnost ovládání DALI-2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 descr="Obsah obrázku snímek obrazovky, světlo, noc&#10;&#10;Popis byl vytvořen automaticky">
            <a:extLst>
              <a:ext uri="{FF2B5EF4-FFF2-40B4-BE49-F238E27FC236}">
                <a16:creationId xmlns:a16="http://schemas.microsoft.com/office/drawing/2014/main" id="{403CF708-DB44-C60F-1859-E4561501FE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6" t="10502" r="8430" b="11777"/>
          <a:stretch/>
        </p:blipFill>
        <p:spPr>
          <a:xfrm>
            <a:off x="261764" y="1340768"/>
            <a:ext cx="4811571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72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495854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HALSPOT I LED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B3A842-ED04-487D-BF72-AFB5152B8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94808" y="1340768"/>
            <a:ext cx="7560840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/>
              <a:t>Technické parametry:</a:t>
            </a:r>
          </a:p>
          <a:p>
            <a:pPr marL="0" indent="0">
              <a:buNone/>
            </a:pPr>
            <a:r>
              <a:rPr lang="cs-CZ" sz="2000" dirty="0"/>
              <a:t>793 01 01   100W / 14000lm      140lm/W     4000K (standard)     8kg</a:t>
            </a:r>
          </a:p>
          <a:p>
            <a:pPr marL="0" indent="0">
              <a:buNone/>
            </a:pPr>
            <a:r>
              <a:rPr lang="cs-CZ" sz="2000" dirty="0"/>
              <a:t>793 01 02     75W /   10730lm      143lm/W    4000K (standard)      8kg</a:t>
            </a:r>
          </a:p>
          <a:p>
            <a:pPr marL="0" indent="0">
              <a:buNone/>
            </a:pPr>
            <a:r>
              <a:rPr lang="cs-CZ" sz="2000" dirty="0"/>
              <a:t>793 01 03     50w /  7250lm	        145lm/W   4000K (standard)      8kg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Funkce driveru: </a:t>
            </a:r>
            <a:r>
              <a:rPr lang="cs-CZ" sz="2000" dirty="0" err="1"/>
              <a:t>eCLO</a:t>
            </a:r>
            <a:r>
              <a:rPr lang="cs-CZ" sz="2000" dirty="0"/>
              <a:t>, ITG, IVG+, NFC, ETM+NTC, </a:t>
            </a:r>
            <a:r>
              <a:rPr lang="cs-CZ" sz="2000" dirty="0" err="1"/>
              <a:t>inputDIM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Teplota chromatičnosti: 4000K (standard), 5000K, 5700K, 6500K</a:t>
            </a:r>
          </a:p>
          <a:p>
            <a:pPr marL="0" indent="0">
              <a:buNone/>
            </a:pPr>
            <a:r>
              <a:rPr lang="cs-CZ" sz="2000" dirty="0"/>
              <a:t>Úhel vyřazování: 120° / 60° / Asymmetric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" name="Obrázek 2" descr="Obsah obrázku snímek obrazovky, světlo, noc&#10;&#10;Popis byl vytvořen automaticky">
            <a:extLst>
              <a:ext uri="{FF2B5EF4-FFF2-40B4-BE49-F238E27FC236}">
                <a16:creationId xmlns:a16="http://schemas.microsoft.com/office/drawing/2014/main" id="{20B745D6-C655-0110-CD57-1A1363BD67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6" t="10502" r="8430" b="11777"/>
          <a:stretch/>
        </p:blipFill>
        <p:spPr>
          <a:xfrm>
            <a:off x="0" y="1124744"/>
            <a:ext cx="4811571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99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116632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HALSPOT II LED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B3A842-ED04-487D-BF72-AFB5152B8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0396" y="1052736"/>
            <a:ext cx="5346459" cy="568863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LED svítidlo s IP66</a:t>
            </a:r>
          </a:p>
          <a:p>
            <a:r>
              <a:rPr lang="cs-CZ" dirty="0"/>
              <a:t>Těleso s přírubou: odlitky </a:t>
            </a:r>
            <a:r>
              <a:rPr lang="cs-CZ" dirty="0" err="1"/>
              <a:t>AlSi</a:t>
            </a:r>
            <a:endParaRPr lang="cs-CZ" dirty="0"/>
          </a:p>
          <a:p>
            <a:r>
              <a:rPr lang="cs-CZ" dirty="0"/>
              <a:t>Optický kryt: tvrzené sklo</a:t>
            </a:r>
          </a:p>
          <a:p>
            <a:r>
              <a:rPr lang="cs-CZ" dirty="0"/>
              <a:t>Provozní teplota: </a:t>
            </a:r>
          </a:p>
          <a:p>
            <a:r>
              <a:rPr lang="cs-CZ" dirty="0"/>
              <a:t>-40°C ÷ +55°C – 793 04 01</a:t>
            </a:r>
          </a:p>
          <a:p>
            <a:r>
              <a:rPr lang="cs-CZ" dirty="0"/>
              <a:t>-40°C ÷ + 60°C – 793 04 02, 03</a:t>
            </a:r>
          </a:p>
          <a:p>
            <a:r>
              <a:rPr lang="cs-CZ" dirty="0"/>
              <a:t>Napětí: 198-264 V AC</a:t>
            </a:r>
          </a:p>
          <a:p>
            <a:pPr marL="0" indent="0">
              <a:buNone/>
            </a:pPr>
            <a:r>
              <a:rPr lang="cs-CZ" dirty="0"/>
              <a:t>                     176-280 V DC</a:t>
            </a:r>
          </a:p>
          <a:p>
            <a:r>
              <a:rPr lang="cs-CZ" dirty="0"/>
              <a:t>Životnost: 100.000 hodin, L90B10</a:t>
            </a:r>
          </a:p>
          <a:p>
            <a:r>
              <a:rPr lang="cs-CZ" dirty="0"/>
              <a:t>Přepěťová ochrana až 10kV</a:t>
            </a:r>
          </a:p>
          <a:p>
            <a:r>
              <a:rPr lang="cs-CZ" dirty="0"/>
              <a:t>Možnost ovládání DALI-2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2" name="Obrázek 11" descr="Obsah obrázku elektronika, světlo&#10;&#10;Popis byl vytvořen automaticky">
            <a:extLst>
              <a:ext uri="{FF2B5EF4-FFF2-40B4-BE49-F238E27FC236}">
                <a16:creationId xmlns:a16="http://schemas.microsoft.com/office/drawing/2014/main" id="{52997AFA-776F-DA63-A4A5-A510822947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2" r="7971"/>
          <a:stretch/>
        </p:blipFill>
        <p:spPr>
          <a:xfrm>
            <a:off x="261764" y="1412776"/>
            <a:ext cx="4855468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59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260648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HALSPOT II LED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B3A842-ED04-487D-BF72-AFB5152B8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8446" y="1340768"/>
            <a:ext cx="7332252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/>
              <a:t>Technické parametry:</a:t>
            </a:r>
          </a:p>
          <a:p>
            <a:pPr marL="0" indent="0">
              <a:buNone/>
            </a:pPr>
            <a:r>
              <a:rPr lang="cs-CZ" sz="2000" dirty="0"/>
              <a:t>793 04 01   250W / 32849lm      131lm/W     4000K (standard)     8kg</a:t>
            </a:r>
          </a:p>
          <a:p>
            <a:pPr marL="0" indent="0">
              <a:buNone/>
            </a:pPr>
            <a:r>
              <a:rPr lang="cs-CZ" sz="2000" dirty="0"/>
              <a:t>793 04 02   200W / 26913lm      135lm/W    4000K (standard)      8kg</a:t>
            </a:r>
          </a:p>
          <a:p>
            <a:pPr marL="0" indent="0">
              <a:buNone/>
            </a:pPr>
            <a:r>
              <a:rPr lang="cs-CZ" sz="2000" dirty="0"/>
              <a:t>793 04 03    150w / 21136lm       139lm/W   4000K (standard)      8kg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Funkce driveru: </a:t>
            </a:r>
            <a:r>
              <a:rPr lang="cs-CZ" sz="2000" dirty="0" err="1"/>
              <a:t>eCLO</a:t>
            </a:r>
            <a:r>
              <a:rPr lang="cs-CZ" sz="2000" dirty="0"/>
              <a:t>, ITG, IVG+, NFC, ETM+NTC, </a:t>
            </a:r>
            <a:r>
              <a:rPr lang="cs-CZ" sz="2000" dirty="0" err="1"/>
              <a:t>inputDIM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Teplota chromatičnosti: 4000K (standard), 5000K, 5700K, 6500K</a:t>
            </a:r>
          </a:p>
          <a:p>
            <a:pPr marL="0" indent="0">
              <a:buNone/>
            </a:pPr>
            <a:r>
              <a:rPr lang="cs-CZ" sz="2000" dirty="0"/>
              <a:t>Úhel vyřazování: 120° / 60° / Asymmetric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 descr="Obsah obrázku elektronika, světlo&#10;&#10;Popis byl vytvořen automaticky">
            <a:extLst>
              <a:ext uri="{FF2B5EF4-FFF2-40B4-BE49-F238E27FC236}">
                <a16:creationId xmlns:a16="http://schemas.microsoft.com/office/drawing/2014/main" id="{8C609A92-5F23-F378-A7AE-570BCEC21C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2" r="7971"/>
          <a:stretch/>
        </p:blipFill>
        <p:spPr>
          <a:xfrm>
            <a:off x="8127" y="1239598"/>
            <a:ext cx="4855468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07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116632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TUNNEL LED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B3A842-ED04-487D-BF72-AFB5152B8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0396" y="1052736"/>
            <a:ext cx="5346459" cy="568863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LED svítidlo s IP66</a:t>
            </a:r>
          </a:p>
          <a:p>
            <a:r>
              <a:rPr lang="cs-CZ" dirty="0"/>
              <a:t>Těleso s přírubou: odlitky </a:t>
            </a:r>
            <a:r>
              <a:rPr lang="cs-CZ" dirty="0" err="1"/>
              <a:t>AlSi</a:t>
            </a:r>
            <a:endParaRPr lang="cs-CZ" dirty="0"/>
          </a:p>
          <a:p>
            <a:r>
              <a:rPr lang="cs-CZ" dirty="0"/>
              <a:t>Optický kryt: tvrzené sklo</a:t>
            </a:r>
          </a:p>
          <a:p>
            <a:r>
              <a:rPr lang="cs-CZ" dirty="0"/>
              <a:t>Provozní teplota: </a:t>
            </a:r>
          </a:p>
          <a:p>
            <a:r>
              <a:rPr lang="cs-CZ" dirty="0"/>
              <a:t>-40°C ÷ +50°C – 691 04 01, 02</a:t>
            </a:r>
          </a:p>
          <a:p>
            <a:r>
              <a:rPr lang="cs-CZ" dirty="0"/>
              <a:t>-40°C ÷ +55°C – 691 04 03, 691 04 04</a:t>
            </a:r>
          </a:p>
          <a:p>
            <a:r>
              <a:rPr lang="cs-CZ" dirty="0"/>
              <a:t>Napětí: 198-264 V AC</a:t>
            </a:r>
          </a:p>
          <a:p>
            <a:pPr marL="0" indent="0">
              <a:buNone/>
            </a:pPr>
            <a:r>
              <a:rPr lang="cs-CZ" dirty="0"/>
              <a:t>                     176-280 V DC</a:t>
            </a:r>
          </a:p>
          <a:p>
            <a:r>
              <a:rPr lang="cs-CZ" dirty="0"/>
              <a:t>Životnost: 120.000 hodin, L90B10</a:t>
            </a:r>
          </a:p>
          <a:p>
            <a:r>
              <a:rPr lang="cs-CZ" dirty="0"/>
              <a:t>Přepěťová ochrana až 10kV</a:t>
            </a:r>
          </a:p>
          <a:p>
            <a:r>
              <a:rPr lang="cs-CZ" dirty="0"/>
              <a:t>Možnost ovládání DALI-2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1DB2DE8-B799-C451-A7A1-1A330C043C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116632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05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9CB1CF7-586F-472F-800D-4FA2E648DE17}"/>
              </a:ext>
            </a:extLst>
          </p:cNvPr>
          <p:cNvSpPr txBox="1"/>
          <p:nvPr/>
        </p:nvSpPr>
        <p:spPr>
          <a:xfrm>
            <a:off x="1121156" y="843898"/>
            <a:ext cx="6271999" cy="5584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cs-CZ" sz="2000" dirty="0"/>
              <a:t>Strojní vybavení: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cs-CZ" sz="2000" dirty="0"/>
              <a:t>CNC soustruh	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cs-CZ" sz="2000" dirty="0"/>
              <a:t>CNC hydraulický ohraňovací lis HACO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cs-CZ" sz="2000" dirty="0"/>
              <a:t>CNC frézka	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cs-CZ" sz="2000" dirty="0"/>
              <a:t>CNC vyvrtávací centrum</a:t>
            </a:r>
          </a:p>
          <a:p>
            <a:endParaRPr lang="cs-CZ" dirty="0"/>
          </a:p>
          <a:p>
            <a:r>
              <a:rPr lang="cs-CZ" sz="2000" dirty="0"/>
              <a:t>Provádíme: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cs-CZ" sz="2000" dirty="0"/>
              <a:t>Frézování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cs-CZ" sz="2000" dirty="0"/>
              <a:t>Soustružení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cs-CZ" sz="2000" dirty="0"/>
              <a:t>Vrtání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cs-CZ" sz="2000" dirty="0"/>
              <a:t>Svařování 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cs-CZ" sz="2000" dirty="0"/>
              <a:t>Lisování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cs-CZ" sz="2000" dirty="0"/>
              <a:t>Povrchové úpravy práškovými barvami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E59908A-4FB4-4552-A749-54781F9C3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092" y="188640"/>
            <a:ext cx="3596607" cy="659904"/>
          </a:xfrm>
        </p:spPr>
        <p:txBody>
          <a:bodyPr anchor="ctr">
            <a:normAutofit/>
          </a:bodyPr>
          <a:lstStyle/>
          <a:p>
            <a:pPr algn="ctr"/>
            <a:r>
              <a:rPr lang="cs-CZ" sz="2800" dirty="0"/>
              <a:t>Výroba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5935B56-C02B-4EA7-914B-92627130D9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24" y="5948594"/>
            <a:ext cx="387672" cy="39754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C2581DF-AB85-4A42-AE82-41F5A65667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24" y="5490813"/>
            <a:ext cx="370768" cy="37076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D952BA4-A9C6-4970-83A3-4A466DF3ED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41" y="5013484"/>
            <a:ext cx="348073" cy="382198"/>
          </a:xfrm>
          <a:prstGeom prst="rect">
            <a:avLst/>
          </a:prstGeom>
        </p:spPr>
      </p:pic>
      <p:pic>
        <p:nvPicPr>
          <p:cNvPr id="13" name="Obrázek 12" descr="Obsah obrázku text, klipart&#10;&#10;Popis byl vytvořen automaticky">
            <a:extLst>
              <a:ext uri="{FF2B5EF4-FFF2-40B4-BE49-F238E27FC236}">
                <a16:creationId xmlns:a16="http://schemas.microsoft.com/office/drawing/2014/main" id="{5886B9D9-7BD0-4D9A-9B32-EB1178A4C8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71" y="4627187"/>
            <a:ext cx="197034" cy="36042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982C6611-8329-496A-8E6E-DCDBE474AF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41" y="4160848"/>
            <a:ext cx="484547" cy="267253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38050244-FA67-45E5-A873-011ED402B6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80" y="3636201"/>
            <a:ext cx="415153" cy="465442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C31B32F7-1604-4182-A52E-C53283E78A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2" y="1224058"/>
            <a:ext cx="484547" cy="476520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BF466156-2160-4463-8EAB-B14BD8BE8B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41" y="1735720"/>
            <a:ext cx="288032" cy="304885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C4D31521-AA71-417D-9C52-1978B13759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80" y="2144030"/>
            <a:ext cx="427739" cy="394624"/>
          </a:xfrm>
          <a:prstGeom prst="rect">
            <a:avLst/>
          </a:prstGeom>
        </p:spPr>
      </p:pic>
      <p:pic>
        <p:nvPicPr>
          <p:cNvPr id="27" name="Obrázek 26" descr="Obsah obrázku text&#10;&#10;Popis byl vytvořen automaticky">
            <a:extLst>
              <a:ext uri="{FF2B5EF4-FFF2-40B4-BE49-F238E27FC236}">
                <a16:creationId xmlns:a16="http://schemas.microsoft.com/office/drawing/2014/main" id="{36088994-BD9A-46D0-B8AD-AEF8E4757F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90" y="2600660"/>
            <a:ext cx="388645" cy="394624"/>
          </a:xfrm>
          <a:prstGeom prst="rect">
            <a:avLst/>
          </a:prstGeom>
        </p:spPr>
      </p:pic>
      <p:pic>
        <p:nvPicPr>
          <p:cNvPr id="5" name="Obrázek 4" descr="Obsah obrázku text, interiér, tržiště, lidé&#10;&#10;Popis byl vytvořen automaticky">
            <a:extLst>
              <a:ext uri="{FF2B5EF4-FFF2-40B4-BE49-F238E27FC236}">
                <a16:creationId xmlns:a16="http://schemas.microsoft.com/office/drawing/2014/main" id="{D98C2312-EE04-42EA-B4BF-11FB3666D3D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364" y="964508"/>
            <a:ext cx="6271999" cy="519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26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260648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TUNNEL LED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B3A842-ED04-487D-BF72-AFB5152B8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8446" y="1340768"/>
            <a:ext cx="7332252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/>
              <a:t>Technické parametry:</a:t>
            </a:r>
          </a:p>
          <a:p>
            <a:pPr marL="0" indent="0">
              <a:buNone/>
            </a:pPr>
            <a:r>
              <a:rPr lang="cs-CZ" sz="2000" dirty="0"/>
              <a:t>691 04 01  300W / 39 379lm      132lm/W     4000K (standard)     21kg</a:t>
            </a:r>
          </a:p>
          <a:p>
            <a:pPr marL="0" indent="0">
              <a:buNone/>
            </a:pPr>
            <a:r>
              <a:rPr lang="cs-CZ" sz="2000" dirty="0"/>
              <a:t>691 04 02  250W / 34 299lm     136lm/W     4000K (standard)     21kg</a:t>
            </a:r>
          </a:p>
          <a:p>
            <a:pPr marL="0" indent="0">
              <a:buNone/>
            </a:pPr>
            <a:r>
              <a:rPr lang="cs-CZ" sz="2000" dirty="0"/>
              <a:t>691 04 03   200W / 27 368lm     136lm/W    4000K (standard)      21kg</a:t>
            </a:r>
          </a:p>
          <a:p>
            <a:pPr marL="0" indent="0">
              <a:buNone/>
            </a:pPr>
            <a:r>
              <a:rPr lang="cs-CZ" sz="2000" dirty="0"/>
              <a:t>691 04 04   150W / 21 595lm     141lm/W     4000K (standard)    21kg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Funkce driveru: </a:t>
            </a:r>
            <a:r>
              <a:rPr lang="cs-CZ" sz="2000" dirty="0" err="1"/>
              <a:t>eCLO</a:t>
            </a:r>
            <a:r>
              <a:rPr lang="cs-CZ" sz="2000" dirty="0"/>
              <a:t>, ITG, IVG+, NFC, ETM+NTC, </a:t>
            </a:r>
            <a:r>
              <a:rPr lang="cs-CZ" sz="2000" dirty="0" err="1"/>
              <a:t>inputDIM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Teplota chromatičnosti: 4000K (standard), 5000K, 5700K, 6500K</a:t>
            </a:r>
          </a:p>
          <a:p>
            <a:pPr marL="0" indent="0">
              <a:buNone/>
            </a:pPr>
            <a:r>
              <a:rPr lang="cs-CZ" sz="2000" dirty="0"/>
              <a:t>Úhel vyřazování: 120° / 60° / Asymmetric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DAB0010-B4B9-74DB-79CC-650AB25E18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1" y="1927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44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2060848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Nevýbušná svítidla</a:t>
            </a:r>
          </a:p>
        </p:txBody>
      </p:sp>
      <p:pic>
        <p:nvPicPr>
          <p:cNvPr id="6" name="Zástupný obsah 5" descr="Obsah obrázku světlo&#10;&#10;Popis byl vytvořen automaticky">
            <a:extLst>
              <a:ext uri="{FF2B5EF4-FFF2-40B4-BE49-F238E27FC236}">
                <a16:creationId xmlns:a16="http://schemas.microsoft.com/office/drawing/2014/main" id="{8D8E8850-A7E5-45D5-9422-919B00F254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2" y="2270566"/>
            <a:ext cx="6718606" cy="2316867"/>
          </a:xfrm>
        </p:spPr>
      </p:pic>
    </p:spTree>
    <p:extLst>
      <p:ext uri="{BB962C8B-B14F-4D97-AF65-F5344CB8AC3E}">
        <p14:creationId xmlns:p14="http://schemas.microsoft.com/office/powerpoint/2010/main" val="797080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5000">
        <p159:morph option="byObject"/>
      </p:transition>
    </mc:Choice>
    <mc:Fallback xmlns="">
      <p:transition spd="slow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továrna, budova, noc&#10;&#10;Popis byl vytvořen automaticky">
            <a:extLst>
              <a:ext uri="{FF2B5EF4-FFF2-40B4-BE49-F238E27FC236}">
                <a16:creationId xmlns:a16="http://schemas.microsoft.com/office/drawing/2014/main" id="{C63AB1EA-69A4-49D9-BFE8-58B52F019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859" y="68263"/>
            <a:ext cx="5041106" cy="6721475"/>
          </a:xfrm>
          <a:prstGeom prst="rect">
            <a:avLst/>
          </a:prstGeom>
          <a:noFill/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D0CF408-3916-43E0-BD9C-FD339125CC09}"/>
              </a:ext>
            </a:extLst>
          </p:cNvPr>
          <p:cNvSpPr txBox="1"/>
          <p:nvPr/>
        </p:nvSpPr>
        <p:spPr>
          <a:xfrm>
            <a:off x="405019" y="187931"/>
            <a:ext cx="3168352" cy="66018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/>
              <a:t>Chemické závody</a:t>
            </a:r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r>
              <a:rPr lang="cs-CZ" dirty="0"/>
              <a:t>Závody na výrobu hnojiv</a:t>
            </a:r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r>
              <a:rPr lang="cs-CZ" dirty="0"/>
              <a:t>Ropné rafinérie</a:t>
            </a:r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r>
              <a:rPr lang="cs-CZ" dirty="0"/>
              <a:t>LNG závody</a:t>
            </a:r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r>
              <a:rPr lang="cs-CZ" dirty="0"/>
              <a:t>Lakovny</a:t>
            </a:r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r>
              <a:rPr lang="cs-CZ" dirty="0"/>
              <a:t>Potravinářství</a:t>
            </a:r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r>
              <a:rPr lang="cs-CZ" dirty="0"/>
              <a:t>Mlýny</a:t>
            </a:r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r>
              <a:rPr lang="cs-CZ" dirty="0"/>
              <a:t>Doly</a:t>
            </a:r>
          </a:p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CD76CA4-72FE-4AFB-B51C-358B5F94E594}"/>
              </a:ext>
            </a:extLst>
          </p:cNvPr>
          <p:cNvSpPr txBox="1"/>
          <p:nvPr/>
        </p:nvSpPr>
        <p:spPr>
          <a:xfrm>
            <a:off x="8925260" y="178542"/>
            <a:ext cx="2855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Prostředí s nebezpečím výbuchu</a:t>
            </a:r>
          </a:p>
        </p:txBody>
      </p:sp>
      <p:pic>
        <p:nvPicPr>
          <p:cNvPr id="31" name="Obrázek 30" descr="Obsah obrázku text, podepsat, vektorová grafika&#10;&#10;Popis byl vytvořen automaticky">
            <a:extLst>
              <a:ext uri="{FF2B5EF4-FFF2-40B4-BE49-F238E27FC236}">
                <a16:creationId xmlns:a16="http://schemas.microsoft.com/office/drawing/2014/main" id="{ABDDAA25-78C6-4997-8F63-8786577FEE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700" y="274239"/>
            <a:ext cx="583603" cy="510333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52666C3D-753E-7EEB-EFCB-FE75F2A786B8}"/>
              </a:ext>
            </a:extLst>
          </p:cNvPr>
          <p:cNvGrpSpPr/>
          <p:nvPr/>
        </p:nvGrpSpPr>
        <p:grpSpPr>
          <a:xfrm>
            <a:off x="10091326" y="810200"/>
            <a:ext cx="937106" cy="1188191"/>
            <a:chOff x="10588563" y="983535"/>
            <a:chExt cx="1076946" cy="1398522"/>
          </a:xfrm>
        </p:grpSpPr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C5C5D2E2-177D-46C5-A8E5-9FAF06AE9243}"/>
                </a:ext>
              </a:extLst>
            </p:cNvPr>
            <p:cNvSpPr txBox="1"/>
            <p:nvPr/>
          </p:nvSpPr>
          <p:spPr>
            <a:xfrm>
              <a:off x="10588563" y="2056024"/>
              <a:ext cx="1076946" cy="32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ORION LED</a:t>
              </a:r>
            </a:p>
          </p:txBody>
        </p:sp>
        <p:pic>
          <p:nvPicPr>
            <p:cNvPr id="35" name="Obrázek 34" descr="Obsah obrázku žlutá&#10;&#10;Popis byl vytvořen automaticky">
              <a:extLst>
                <a:ext uri="{FF2B5EF4-FFF2-40B4-BE49-F238E27FC236}">
                  <a16:creationId xmlns:a16="http://schemas.microsoft.com/office/drawing/2014/main" id="{69A428B4-1F25-ADAC-90C4-F8EB1C8C9E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98" t="6645" r="26198" b="5900"/>
            <a:stretch/>
          </p:blipFill>
          <p:spPr>
            <a:xfrm>
              <a:off x="10602029" y="983535"/>
              <a:ext cx="899512" cy="1070305"/>
            </a:xfrm>
            <a:prstGeom prst="rect">
              <a:avLst/>
            </a:prstGeom>
          </p:spPr>
        </p:pic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9027667E-398F-8E54-4881-B305D1E445A7}"/>
              </a:ext>
            </a:extLst>
          </p:cNvPr>
          <p:cNvGrpSpPr/>
          <p:nvPr/>
        </p:nvGrpSpPr>
        <p:grpSpPr>
          <a:xfrm>
            <a:off x="8874621" y="808705"/>
            <a:ext cx="1078039" cy="1285082"/>
            <a:chOff x="8742525" y="808704"/>
            <a:chExt cx="1210136" cy="1590056"/>
          </a:xfrm>
        </p:grpSpPr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D67913AC-7BFE-4BE8-8655-60E629112D32}"/>
                </a:ext>
              </a:extLst>
            </p:cNvPr>
            <p:cNvSpPr txBox="1"/>
            <p:nvPr/>
          </p:nvSpPr>
          <p:spPr>
            <a:xfrm>
              <a:off x="8859179" y="2056024"/>
              <a:ext cx="1051934" cy="342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SIRIUS LED</a:t>
              </a:r>
            </a:p>
          </p:txBody>
        </p:sp>
        <p:pic>
          <p:nvPicPr>
            <p:cNvPr id="39" name="Obrázek 38" descr="Obsah obrázku žlutá&#10;&#10;Popis byl vytvořen automaticky">
              <a:extLst>
                <a:ext uri="{FF2B5EF4-FFF2-40B4-BE49-F238E27FC236}">
                  <a16:creationId xmlns:a16="http://schemas.microsoft.com/office/drawing/2014/main" id="{29CA8F74-BEEE-5AB3-D771-50E602A2C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0" t="4851" r="21301" b="5900"/>
            <a:stretch/>
          </p:blipFill>
          <p:spPr>
            <a:xfrm>
              <a:off x="8742525" y="808704"/>
              <a:ext cx="1210136" cy="1269896"/>
            </a:xfrm>
            <a:prstGeom prst="rect">
              <a:avLst/>
            </a:prstGeom>
          </p:spPr>
        </p:pic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F21BBE9D-A5D5-AF07-DC8B-0F05D5E89D21}"/>
              </a:ext>
            </a:extLst>
          </p:cNvPr>
          <p:cNvGrpSpPr/>
          <p:nvPr/>
        </p:nvGrpSpPr>
        <p:grpSpPr>
          <a:xfrm>
            <a:off x="11184367" y="942566"/>
            <a:ext cx="796899" cy="944534"/>
            <a:chOff x="8998838" y="2768292"/>
            <a:chExt cx="915301" cy="1168300"/>
          </a:xfrm>
        </p:grpSpPr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D0D474E7-C449-4021-B3DE-BF6D55D3D2BE}"/>
                </a:ext>
              </a:extLst>
            </p:cNvPr>
            <p:cNvSpPr txBox="1"/>
            <p:nvPr/>
          </p:nvSpPr>
          <p:spPr>
            <a:xfrm>
              <a:off x="8998838" y="3593970"/>
              <a:ext cx="915301" cy="342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ERIS LED</a:t>
              </a:r>
            </a:p>
          </p:txBody>
        </p:sp>
        <p:pic>
          <p:nvPicPr>
            <p:cNvPr id="40" name="Obrázek 39" descr="Obsah obrázku žlutá, hydrant&#10;&#10;Popis byl vytvořen automaticky">
              <a:extLst>
                <a:ext uri="{FF2B5EF4-FFF2-40B4-BE49-F238E27FC236}">
                  <a16:creationId xmlns:a16="http://schemas.microsoft.com/office/drawing/2014/main" id="{0135038F-7DB7-E9A4-DBA1-BA54AB483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97" t="4851" r="24799" b="9051"/>
            <a:stretch/>
          </p:blipFill>
          <p:spPr>
            <a:xfrm>
              <a:off x="9023087" y="2768292"/>
              <a:ext cx="742217" cy="857208"/>
            </a:xfrm>
            <a:prstGeom prst="rect">
              <a:avLst/>
            </a:prstGeom>
          </p:spPr>
        </p:pic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91320B7F-10BE-B2D5-9275-C82AC4D3F6CC}"/>
              </a:ext>
            </a:extLst>
          </p:cNvPr>
          <p:cNvGrpSpPr/>
          <p:nvPr/>
        </p:nvGrpSpPr>
        <p:grpSpPr>
          <a:xfrm>
            <a:off x="10614710" y="2363840"/>
            <a:ext cx="1223820" cy="880575"/>
            <a:chOff x="10509010" y="2969855"/>
            <a:chExt cx="1223820" cy="880575"/>
          </a:xfrm>
        </p:grpSpPr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EF6F7CF2-D8F5-4BF1-9B0C-5D68EFFCE303}"/>
                </a:ext>
              </a:extLst>
            </p:cNvPr>
            <p:cNvSpPr txBox="1"/>
            <p:nvPr/>
          </p:nvSpPr>
          <p:spPr>
            <a:xfrm>
              <a:off x="10613534" y="3588902"/>
              <a:ext cx="1119296" cy="261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BILUX LED</a:t>
              </a:r>
            </a:p>
          </p:txBody>
        </p:sp>
        <p:pic>
          <p:nvPicPr>
            <p:cNvPr id="41" name="Obrázek 40" descr="Obsah obrázku žlutá, hudba, buben&#10;&#10;Popis byl vytvořen automaticky">
              <a:extLst>
                <a:ext uri="{FF2B5EF4-FFF2-40B4-BE49-F238E27FC236}">
                  <a16:creationId xmlns:a16="http://schemas.microsoft.com/office/drawing/2014/main" id="{71426700-404E-621F-8CF1-2F52047A06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1" t="15257" r="9400" b="15766"/>
            <a:stretch/>
          </p:blipFill>
          <p:spPr>
            <a:xfrm>
              <a:off x="10509010" y="2969855"/>
              <a:ext cx="1179445" cy="651108"/>
            </a:xfrm>
            <a:prstGeom prst="rect">
              <a:avLst/>
            </a:prstGeom>
          </p:spPr>
        </p:pic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63F3C4B4-4515-6E6D-55E6-6724AE031627}"/>
              </a:ext>
            </a:extLst>
          </p:cNvPr>
          <p:cNvGrpSpPr/>
          <p:nvPr/>
        </p:nvGrpSpPr>
        <p:grpSpPr>
          <a:xfrm>
            <a:off x="9140853" y="2328114"/>
            <a:ext cx="1146785" cy="1010482"/>
            <a:chOff x="8787421" y="4010040"/>
            <a:chExt cx="1407250" cy="1228147"/>
          </a:xfrm>
        </p:grpSpPr>
        <p:sp>
          <p:nvSpPr>
            <p:cNvPr id="37" name="TextovéPole 36">
              <a:extLst>
                <a:ext uri="{FF2B5EF4-FFF2-40B4-BE49-F238E27FC236}">
                  <a16:creationId xmlns:a16="http://schemas.microsoft.com/office/drawing/2014/main" id="{071837B4-EF31-41FB-98FA-D79384FE1730}"/>
                </a:ext>
              </a:extLst>
            </p:cNvPr>
            <p:cNvSpPr txBox="1"/>
            <p:nvPr/>
          </p:nvSpPr>
          <p:spPr>
            <a:xfrm>
              <a:off x="8919516" y="4901520"/>
              <a:ext cx="1275155" cy="336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TRILUX LED</a:t>
              </a:r>
            </a:p>
          </p:txBody>
        </p:sp>
        <p:pic>
          <p:nvPicPr>
            <p:cNvPr id="42" name="Obrázek 41" descr="Obsah obrázku žlutá, hudba, buben&#10;&#10;Popis byl vytvořen automaticky">
              <a:extLst>
                <a:ext uri="{FF2B5EF4-FFF2-40B4-BE49-F238E27FC236}">
                  <a16:creationId xmlns:a16="http://schemas.microsoft.com/office/drawing/2014/main" id="{C823D3AB-4EEA-3403-9FA2-E971AC9F21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1" t="11151" r="9400" b="5900"/>
            <a:stretch/>
          </p:blipFill>
          <p:spPr>
            <a:xfrm>
              <a:off x="8787421" y="4010040"/>
              <a:ext cx="1275155" cy="891480"/>
            </a:xfrm>
            <a:prstGeom prst="rect">
              <a:avLst/>
            </a:prstGeom>
          </p:spPr>
        </p:pic>
      </p:grp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C6B1D98D-EDD3-DB50-C7D0-9BA60230C9EE}"/>
              </a:ext>
            </a:extLst>
          </p:cNvPr>
          <p:cNvGrpSpPr/>
          <p:nvPr/>
        </p:nvGrpSpPr>
        <p:grpSpPr>
          <a:xfrm>
            <a:off x="9995599" y="3224488"/>
            <a:ext cx="1342746" cy="912311"/>
            <a:chOff x="10618452" y="4074421"/>
            <a:chExt cx="1570373" cy="1079732"/>
          </a:xfrm>
        </p:grpSpPr>
        <p:sp>
          <p:nvSpPr>
            <p:cNvPr id="45" name="TextovéPole 44">
              <a:extLst>
                <a:ext uri="{FF2B5EF4-FFF2-40B4-BE49-F238E27FC236}">
                  <a16:creationId xmlns:a16="http://schemas.microsoft.com/office/drawing/2014/main" id="{BAE47BC9-CAFC-4CB4-AE1C-8F0637383C9B}"/>
                </a:ext>
              </a:extLst>
            </p:cNvPr>
            <p:cNvSpPr txBox="1"/>
            <p:nvPr/>
          </p:nvSpPr>
          <p:spPr>
            <a:xfrm>
              <a:off x="10618452" y="4877154"/>
              <a:ext cx="1570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MINIMINEX LED</a:t>
              </a:r>
            </a:p>
          </p:txBody>
        </p:sp>
        <p:pic>
          <p:nvPicPr>
            <p:cNvPr id="17" name="Obrázek 16" descr="Obsah obrázku žlutá, hydrant, objekt v exteriéru&#10;&#10;Popis byl vytvořen automaticky">
              <a:extLst>
                <a:ext uri="{FF2B5EF4-FFF2-40B4-BE49-F238E27FC236}">
                  <a16:creationId xmlns:a16="http://schemas.microsoft.com/office/drawing/2014/main" id="{86E1AF95-FDEE-3C5E-EB0C-D58C435E7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2" t="7571" r="12710" b="7571"/>
            <a:stretch/>
          </p:blipFill>
          <p:spPr>
            <a:xfrm>
              <a:off x="10861892" y="4074421"/>
              <a:ext cx="905980" cy="790824"/>
            </a:xfrm>
            <a:prstGeom prst="rect">
              <a:avLst/>
            </a:prstGeom>
          </p:spPr>
        </p:pic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5E3AE6F7-DFCA-E2DB-9719-D1AFA76B9169}"/>
              </a:ext>
            </a:extLst>
          </p:cNvPr>
          <p:cNvGrpSpPr/>
          <p:nvPr/>
        </p:nvGrpSpPr>
        <p:grpSpPr>
          <a:xfrm>
            <a:off x="8904959" y="4360705"/>
            <a:ext cx="2853614" cy="1253399"/>
            <a:chOff x="8736137" y="5235598"/>
            <a:chExt cx="2853614" cy="1253399"/>
          </a:xfrm>
        </p:grpSpPr>
        <p:pic>
          <p:nvPicPr>
            <p:cNvPr id="13" name="Obrázek 12" descr="Obsah obrázku text&#10;&#10;Popis byl vytvořen automaticky">
              <a:extLst>
                <a:ext uri="{FF2B5EF4-FFF2-40B4-BE49-F238E27FC236}">
                  <a16:creationId xmlns:a16="http://schemas.microsoft.com/office/drawing/2014/main" id="{B41690CD-CF29-DA09-E928-C22353C97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6137" y="5235598"/>
              <a:ext cx="2711177" cy="1027435"/>
            </a:xfrm>
            <a:prstGeom prst="rect">
              <a:avLst/>
            </a:prstGeom>
          </p:spPr>
        </p:pic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F95E66F5-83B6-CBFD-5AD2-BF9826DD8BBE}"/>
                </a:ext>
              </a:extLst>
            </p:cNvPr>
            <p:cNvSpPr txBox="1"/>
            <p:nvPr/>
          </p:nvSpPr>
          <p:spPr>
            <a:xfrm>
              <a:off x="9382832" y="6211998"/>
              <a:ext cx="22069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ES EXF400LED, ES EXL 400LED</a:t>
              </a:r>
            </a:p>
          </p:txBody>
        </p:sp>
      </p:grp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0158DB34-D051-F778-694B-62F0EFEE1B2F}"/>
              </a:ext>
            </a:extLst>
          </p:cNvPr>
          <p:cNvGrpSpPr/>
          <p:nvPr/>
        </p:nvGrpSpPr>
        <p:grpSpPr>
          <a:xfrm>
            <a:off x="9028455" y="5828604"/>
            <a:ext cx="2587681" cy="683172"/>
            <a:chOff x="8998086" y="6050611"/>
            <a:chExt cx="2587681" cy="683172"/>
          </a:xfrm>
        </p:grpSpPr>
        <p:pic>
          <p:nvPicPr>
            <p:cNvPr id="20" name="Obrázek 19">
              <a:extLst>
                <a:ext uri="{FF2B5EF4-FFF2-40B4-BE49-F238E27FC236}">
                  <a16:creationId xmlns:a16="http://schemas.microsoft.com/office/drawing/2014/main" id="{64F3BBDE-EBAE-96DD-F4DA-51774E6F3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8086" y="6050611"/>
              <a:ext cx="1006267" cy="683172"/>
            </a:xfrm>
            <a:prstGeom prst="rect">
              <a:avLst/>
            </a:prstGeom>
          </p:spPr>
        </p:pic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34FDC2DB-F859-6BE4-A790-75A3D7D42CA7}"/>
                </a:ext>
              </a:extLst>
            </p:cNvPr>
            <p:cNvSpPr txBox="1"/>
            <p:nvPr/>
          </p:nvSpPr>
          <p:spPr>
            <a:xfrm>
              <a:off x="9852701" y="6402459"/>
              <a:ext cx="17330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ES EXF400LED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1425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0000">
        <p159:morph option="byObject"/>
      </p:transition>
    </mc:Choice>
    <mc:Fallback xmlns="">
      <p:transition spd="slow" advTm="10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8712" y="89199"/>
            <a:ext cx="10044610" cy="1031504"/>
          </a:xfrm>
        </p:spPr>
        <p:txBody>
          <a:bodyPr rtlCol="0" anchor="ctr"/>
          <a:lstStyle/>
          <a:p>
            <a:pPr algn="ctr" rtl="0"/>
            <a:r>
              <a:rPr lang="cs-CZ" dirty="0"/>
              <a:t>Zóna 1/21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B67DA2D-67CD-4B63-B53E-C38B1F3DF413}"/>
              </a:ext>
            </a:extLst>
          </p:cNvPr>
          <p:cNvSpPr txBox="1"/>
          <p:nvPr/>
        </p:nvSpPr>
        <p:spPr>
          <a:xfrm>
            <a:off x="2177852" y="1101932"/>
            <a:ext cx="61488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100W      15025lm      4000K (standard)         &gt;80            IP66</a:t>
            </a:r>
          </a:p>
          <a:p>
            <a:r>
              <a:rPr lang="cs-CZ" sz="1600" dirty="0"/>
              <a:t>  75W       11475lm      4000K (standard)         &gt;80            IP66</a:t>
            </a:r>
          </a:p>
          <a:p>
            <a:r>
              <a:rPr lang="cs-CZ" sz="1600" dirty="0"/>
              <a:t>  65W        9750lm      4000K  (standard)        &gt;80            IP66</a:t>
            </a:r>
            <a:endParaRPr lang="cs-CZ" dirty="0"/>
          </a:p>
        </p:txBody>
      </p:sp>
      <p:pic>
        <p:nvPicPr>
          <p:cNvPr id="14" name="Obrázek 13" descr="Obsah obrázku text, podepsat, vektorová grafika&#10;&#10;Popis byl vytvořen automaticky">
            <a:extLst>
              <a:ext uri="{FF2B5EF4-FFF2-40B4-BE49-F238E27FC236}">
                <a16:creationId xmlns:a16="http://schemas.microsoft.com/office/drawing/2014/main" id="{BD67B5F0-D36D-437D-A196-61A32274DC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11" y="188640"/>
            <a:ext cx="612850" cy="535908"/>
          </a:xfrm>
          <a:prstGeom prst="rect">
            <a:avLst/>
          </a:prstGeom>
        </p:spPr>
      </p:pic>
      <p:pic>
        <p:nvPicPr>
          <p:cNvPr id="17" name="Obrázek 16" descr="Obsah obrázku továrna, exteriér, budova, noc&#10;&#10;Popis byl vytvořen automaticky">
            <a:extLst>
              <a:ext uri="{FF2B5EF4-FFF2-40B4-BE49-F238E27FC236}">
                <a16:creationId xmlns:a16="http://schemas.microsoft.com/office/drawing/2014/main" id="{79DC681B-6CA4-4743-9A86-45511D2A08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498" y="923925"/>
            <a:ext cx="4854063" cy="559212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F32FF18-A88C-4229-B5D5-203EAA205A3D}"/>
              </a:ext>
            </a:extLst>
          </p:cNvPr>
          <p:cNvSpPr txBox="1"/>
          <p:nvPr/>
        </p:nvSpPr>
        <p:spPr>
          <a:xfrm>
            <a:off x="2119120" y="4264356"/>
            <a:ext cx="5030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16W-80W           2022-10675lm          &gt;80              IP66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0FACB3E4-BAD2-4257-A29C-34D6D4633034}"/>
              </a:ext>
            </a:extLst>
          </p:cNvPr>
          <p:cNvSpPr txBox="1"/>
          <p:nvPr/>
        </p:nvSpPr>
        <p:spPr>
          <a:xfrm>
            <a:off x="2065775" y="2906282"/>
            <a:ext cx="4878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50W        7100lm         4000K (standard)      &gt;80            IP66</a:t>
            </a:r>
          </a:p>
          <a:p>
            <a:r>
              <a:rPr lang="cs-CZ" sz="1600" dirty="0"/>
              <a:t>30W        4365lm         4000K (standard)     &gt;80             IP66</a:t>
            </a:r>
            <a:endParaRPr lang="cs-CZ" dirty="0"/>
          </a:p>
        </p:txBody>
      </p: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02576DEE-046C-49ED-70A1-DEB3C8B822D1}"/>
              </a:ext>
            </a:extLst>
          </p:cNvPr>
          <p:cNvGrpSpPr/>
          <p:nvPr/>
        </p:nvGrpSpPr>
        <p:grpSpPr>
          <a:xfrm>
            <a:off x="618712" y="931834"/>
            <a:ext cx="1146879" cy="1579933"/>
            <a:chOff x="839474" y="711259"/>
            <a:chExt cx="1146879" cy="1579933"/>
          </a:xfrm>
        </p:grpSpPr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34A46680-7C92-4F2A-9F20-797CA2B5D270}"/>
                </a:ext>
              </a:extLst>
            </p:cNvPr>
            <p:cNvSpPr txBox="1"/>
            <p:nvPr/>
          </p:nvSpPr>
          <p:spPr>
            <a:xfrm>
              <a:off x="906233" y="1983415"/>
              <a:ext cx="10801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SIRIUS LED</a:t>
              </a:r>
            </a:p>
          </p:txBody>
        </p:sp>
        <p:pic>
          <p:nvPicPr>
            <p:cNvPr id="19" name="Obrázek 18" descr="Obsah obrázku žlutá&#10;&#10;Popis byl vytvořen automaticky">
              <a:extLst>
                <a:ext uri="{FF2B5EF4-FFF2-40B4-BE49-F238E27FC236}">
                  <a16:creationId xmlns:a16="http://schemas.microsoft.com/office/drawing/2014/main" id="{1CB9CCBB-140A-A2C5-D5EA-2B9DDCC4D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00" t="6951" r="24671" b="4986"/>
            <a:stretch/>
          </p:blipFill>
          <p:spPr>
            <a:xfrm>
              <a:off x="839474" y="711259"/>
              <a:ext cx="1104366" cy="1253373"/>
            </a:xfrm>
            <a:prstGeom prst="rect">
              <a:avLst/>
            </a:prstGeom>
          </p:spPr>
        </p:pic>
      </p:grp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6233E7B6-B751-C991-5258-CDFE4B19D768}"/>
              </a:ext>
            </a:extLst>
          </p:cNvPr>
          <p:cNvGrpSpPr/>
          <p:nvPr/>
        </p:nvGrpSpPr>
        <p:grpSpPr>
          <a:xfrm>
            <a:off x="693054" y="2695092"/>
            <a:ext cx="1444017" cy="1399127"/>
            <a:chOff x="816787" y="2918286"/>
            <a:chExt cx="1444017" cy="1399127"/>
          </a:xfrm>
        </p:grpSpPr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B6710858-6790-4BE2-AC0E-321BB3DA0016}"/>
                </a:ext>
              </a:extLst>
            </p:cNvPr>
            <p:cNvSpPr txBox="1"/>
            <p:nvPr/>
          </p:nvSpPr>
          <p:spPr>
            <a:xfrm>
              <a:off x="816787" y="3932569"/>
              <a:ext cx="1444017" cy="384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ORION LED</a:t>
              </a:r>
            </a:p>
          </p:txBody>
        </p:sp>
        <p:pic>
          <p:nvPicPr>
            <p:cNvPr id="26" name="Obrázek 25" descr="Obsah obrázku žlutá&#10;&#10;Popis byl vytvořen automaticky">
              <a:extLst>
                <a:ext uri="{FF2B5EF4-FFF2-40B4-BE49-F238E27FC236}">
                  <a16:creationId xmlns:a16="http://schemas.microsoft.com/office/drawing/2014/main" id="{116CBE0E-1F98-4BCC-ADC5-DD2EEE8C4A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93" t="5901" r="27517" b="8000"/>
            <a:stretch/>
          </p:blipFill>
          <p:spPr>
            <a:xfrm>
              <a:off x="919785" y="2918286"/>
              <a:ext cx="839688" cy="1021427"/>
            </a:xfrm>
            <a:prstGeom prst="rect">
              <a:avLst/>
            </a:prstGeom>
          </p:spPr>
        </p:pic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E155E5D7-75C6-8EE7-0596-2915FC678EA5}"/>
              </a:ext>
            </a:extLst>
          </p:cNvPr>
          <p:cNvGrpSpPr/>
          <p:nvPr/>
        </p:nvGrpSpPr>
        <p:grpSpPr>
          <a:xfrm>
            <a:off x="-320657" y="3987533"/>
            <a:ext cx="2498509" cy="1179859"/>
            <a:chOff x="-250619" y="5035194"/>
            <a:chExt cx="2498509" cy="1179859"/>
          </a:xfrm>
        </p:grpSpPr>
        <p:pic>
          <p:nvPicPr>
            <p:cNvPr id="3" name="Obrázek 2" descr="Obsah obrázku text&#10;&#10;Popis byl vytvořen automaticky">
              <a:extLst>
                <a:ext uri="{FF2B5EF4-FFF2-40B4-BE49-F238E27FC236}">
                  <a16:creationId xmlns:a16="http://schemas.microsoft.com/office/drawing/2014/main" id="{A893C35A-1BBB-E4E9-A229-FD78B2EE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0619" y="5035194"/>
              <a:ext cx="2498509" cy="946841"/>
            </a:xfrm>
            <a:prstGeom prst="rect">
              <a:avLst/>
            </a:prstGeom>
          </p:spPr>
        </p:pic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E96924E6-FFD8-7957-C76D-9C4AB73F4CFB}"/>
                </a:ext>
              </a:extLst>
            </p:cNvPr>
            <p:cNvSpPr txBox="1"/>
            <p:nvPr/>
          </p:nvSpPr>
          <p:spPr>
            <a:xfrm>
              <a:off x="321574" y="5907276"/>
              <a:ext cx="14440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ES EXF400LED</a:t>
              </a:r>
            </a:p>
          </p:txBody>
        </p:sp>
      </p:grpSp>
      <p:pic>
        <p:nvPicPr>
          <p:cNvPr id="8" name="Obrázek 7">
            <a:extLst>
              <a:ext uri="{FF2B5EF4-FFF2-40B4-BE49-F238E27FC236}">
                <a16:creationId xmlns:a16="http://schemas.microsoft.com/office/drawing/2014/main" id="{08C3F016-7ADC-AE35-7786-E32F8B7EE3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1" t="4444" r="8067" b="9997"/>
          <a:stretch/>
        </p:blipFill>
        <p:spPr>
          <a:xfrm>
            <a:off x="305736" y="5378597"/>
            <a:ext cx="1459855" cy="101368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9ADCAA7-7F34-25D3-87F3-C19D2C5A7BE2}"/>
              </a:ext>
            </a:extLst>
          </p:cNvPr>
          <p:cNvSpPr txBox="1"/>
          <p:nvPr/>
        </p:nvSpPr>
        <p:spPr>
          <a:xfrm>
            <a:off x="321574" y="6362164"/>
            <a:ext cx="1444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ES EXF450LED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DD98CF9-DF9B-B5F3-554B-2BD0113D0FC5}"/>
              </a:ext>
            </a:extLst>
          </p:cNvPr>
          <p:cNvSpPr txBox="1"/>
          <p:nvPr/>
        </p:nvSpPr>
        <p:spPr>
          <a:xfrm>
            <a:off x="2179576" y="5622430"/>
            <a:ext cx="5030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103W-207W           12500-25000lm          &gt;80              IP66</a:t>
            </a:r>
          </a:p>
        </p:txBody>
      </p:sp>
    </p:spTree>
    <p:extLst>
      <p:ext uri="{BB962C8B-B14F-4D97-AF65-F5344CB8AC3E}">
        <p14:creationId xmlns:p14="http://schemas.microsoft.com/office/powerpoint/2010/main" val="2590506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0000">
        <p159:morph option="byObject"/>
      </p:transition>
    </mc:Choice>
    <mc:Fallback xmlns="">
      <p:transition spd="slow" advTm="10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116632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ORION LED</a:t>
            </a:r>
          </a:p>
        </p:txBody>
      </p:sp>
      <p:pic>
        <p:nvPicPr>
          <p:cNvPr id="4" name="Obrázek 3" descr="Obsah obrázku žlutá&#10;&#10;Popis byl vytvořen automaticky">
            <a:extLst>
              <a:ext uri="{FF2B5EF4-FFF2-40B4-BE49-F238E27FC236}">
                <a16:creationId xmlns:a16="http://schemas.microsoft.com/office/drawing/2014/main" id="{BAFC2AAA-AB8E-0944-DED3-23676BC534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8" t="6645" r="26198" b="5900"/>
          <a:stretch/>
        </p:blipFill>
        <p:spPr>
          <a:xfrm>
            <a:off x="905344" y="1196752"/>
            <a:ext cx="3096344" cy="3684255"/>
          </a:xfrm>
          <a:prstGeom prst="rect">
            <a:avLst/>
          </a:prstGeom>
        </p:spPr>
      </p:pic>
      <p:pic>
        <p:nvPicPr>
          <p:cNvPr id="8" name="Obrázek 7" descr="Obsah obrázku text, podepsat, vektorová grafika&#10;&#10;Popis byl vytvořen automaticky">
            <a:extLst>
              <a:ext uri="{FF2B5EF4-FFF2-40B4-BE49-F238E27FC236}">
                <a16:creationId xmlns:a16="http://schemas.microsoft.com/office/drawing/2014/main" id="{D7E73DFC-AAA4-4B0B-627B-0606A65C8A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540" y="488504"/>
            <a:ext cx="454377" cy="397331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4B9C0C9-EFF2-9F37-C572-2546F3D2D1B4}"/>
              </a:ext>
            </a:extLst>
          </p:cNvPr>
          <p:cNvSpPr txBox="1">
            <a:spLocks/>
          </p:cNvSpPr>
          <p:nvPr/>
        </p:nvSpPr>
        <p:spPr>
          <a:xfrm>
            <a:off x="4870276" y="1071778"/>
            <a:ext cx="7128792" cy="5776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LED svítidlo s IP66 pro zónu 1/21; 2/22 </a:t>
            </a:r>
          </a:p>
          <a:p>
            <a:r>
              <a:rPr lang="cs-CZ" dirty="0"/>
              <a:t>Zatřídění:     II 2G Ex </a:t>
            </a:r>
            <a:r>
              <a:rPr lang="cs-CZ" dirty="0" err="1"/>
              <a:t>db</a:t>
            </a:r>
            <a:r>
              <a:rPr lang="cs-CZ" dirty="0"/>
              <a:t> </a:t>
            </a:r>
            <a:r>
              <a:rPr lang="cs-CZ" dirty="0" err="1"/>
              <a:t>eb</a:t>
            </a:r>
            <a:r>
              <a:rPr lang="cs-CZ" dirty="0"/>
              <a:t> op </a:t>
            </a:r>
            <a:r>
              <a:rPr lang="cs-CZ" dirty="0" err="1"/>
              <a:t>is</a:t>
            </a:r>
            <a:r>
              <a:rPr lang="cs-CZ" dirty="0"/>
              <a:t> IIC T5-T6 </a:t>
            </a:r>
            <a:r>
              <a:rPr lang="cs-CZ" dirty="0" err="1"/>
              <a:t>Gb</a:t>
            </a:r>
            <a:endParaRPr lang="cs-CZ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r>
              <a:rPr lang="cs-CZ" dirty="0"/>
              <a:t>                             II 2D Ex </a:t>
            </a:r>
            <a:r>
              <a:rPr lang="cs-CZ" dirty="0" err="1"/>
              <a:t>tb</a:t>
            </a:r>
            <a:r>
              <a:rPr lang="cs-CZ" dirty="0"/>
              <a:t> op </a:t>
            </a:r>
            <a:r>
              <a:rPr lang="cs-CZ" dirty="0" err="1"/>
              <a:t>is</a:t>
            </a:r>
            <a:r>
              <a:rPr lang="cs-CZ" dirty="0"/>
              <a:t> IIIC T80-90°C </a:t>
            </a:r>
            <a:r>
              <a:rPr lang="cs-CZ" dirty="0" err="1"/>
              <a:t>Db</a:t>
            </a:r>
            <a:endParaRPr lang="cs-CZ" dirty="0"/>
          </a:p>
          <a:p>
            <a:r>
              <a:rPr lang="cs-CZ" dirty="0"/>
              <a:t>Těleso s přírubou: odlitky ze slitiny </a:t>
            </a:r>
            <a:r>
              <a:rPr lang="cs-CZ" dirty="0" err="1"/>
              <a:t>AlSi</a:t>
            </a:r>
            <a:endParaRPr lang="cs-CZ" dirty="0"/>
          </a:p>
          <a:p>
            <a:pPr>
              <a:lnSpc>
                <a:spcPct val="110000"/>
              </a:lnSpc>
            </a:pPr>
            <a:r>
              <a:rPr lang="cs-CZ" dirty="0"/>
              <a:t>Optický kryt: kalené sklo</a:t>
            </a:r>
          </a:p>
          <a:p>
            <a:r>
              <a:rPr lang="cs-CZ" dirty="0"/>
              <a:t>Provozní teplota: -40°C ÷ +50°C</a:t>
            </a:r>
          </a:p>
          <a:p>
            <a:r>
              <a:rPr lang="cs-CZ" dirty="0"/>
              <a:t>Napětí: 198-264 V AC</a:t>
            </a:r>
          </a:p>
          <a:p>
            <a:pPr marL="0" indent="0">
              <a:buFont typeface="Arial" pitchFamily="34" charset="0"/>
              <a:buNone/>
            </a:pPr>
            <a:r>
              <a:rPr lang="cs-CZ" dirty="0"/>
              <a:t>                     176-280 V DC</a:t>
            </a:r>
          </a:p>
          <a:p>
            <a:r>
              <a:rPr lang="cs-CZ" dirty="0"/>
              <a:t>Životnost: 100.000 hodin, L90B10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endParaRPr lang="cs-CZ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4599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495854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ORION LED 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B3A842-ED04-487D-BF72-AFB5152B8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62163" y="1340768"/>
            <a:ext cx="8326661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/>
              <a:t>Technické parametry:</a:t>
            </a:r>
          </a:p>
          <a:p>
            <a:pPr marL="0" indent="0">
              <a:buNone/>
            </a:pPr>
            <a:r>
              <a:rPr lang="cs-CZ" sz="2000" dirty="0"/>
              <a:t>591 39 04(K)     50W / 7165lm      143lm/W     4000K (standard)    10kg</a:t>
            </a:r>
          </a:p>
          <a:p>
            <a:pPr marL="0" indent="0">
              <a:buNone/>
            </a:pPr>
            <a:r>
              <a:rPr lang="cs-CZ" sz="2000" dirty="0"/>
              <a:t>591 39 05(K)     30W / 4365lm      146lm/W    4000K (standard)     10kg</a:t>
            </a:r>
          </a:p>
          <a:p>
            <a:pPr marL="0" indent="0">
              <a:buNone/>
            </a:pPr>
            <a:r>
              <a:rPr lang="cs-CZ" sz="1800" i="1" dirty="0"/>
              <a:t>*Přidáním písmene „K“ za typové označení budou svítidla vyrobena s ochranným košem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Možnost ovládání DALI-2</a:t>
            </a:r>
          </a:p>
          <a:p>
            <a:pPr marL="0" indent="0">
              <a:buNone/>
            </a:pPr>
            <a:r>
              <a:rPr lang="cs-CZ" sz="2000" dirty="0"/>
              <a:t>Funkce driveru: </a:t>
            </a:r>
            <a:r>
              <a:rPr lang="cs-CZ" sz="2000" dirty="0" err="1"/>
              <a:t>eCLO</a:t>
            </a:r>
            <a:r>
              <a:rPr lang="cs-CZ" sz="2000" dirty="0"/>
              <a:t>, ITG, IVG+, NFC, ETM+NTC, </a:t>
            </a:r>
            <a:r>
              <a:rPr lang="cs-CZ" sz="2000" dirty="0" err="1"/>
              <a:t>inputDIM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Teplota chromatičnosti: 4000K (standard), 5000K, 5700K, 6500K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 descr="Obsah obrázku žlutá&#10;&#10;Popis byl vytvořen automaticky">
            <a:extLst>
              <a:ext uri="{FF2B5EF4-FFF2-40B4-BE49-F238E27FC236}">
                <a16:creationId xmlns:a16="http://schemas.microsoft.com/office/drawing/2014/main" id="{BD9E00A1-0F57-3168-8E2E-FA69967809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8" t="6645" r="26198" b="5900"/>
          <a:stretch/>
        </p:blipFill>
        <p:spPr>
          <a:xfrm>
            <a:off x="765820" y="1214376"/>
            <a:ext cx="3096344" cy="3684255"/>
          </a:xfrm>
          <a:prstGeom prst="rect">
            <a:avLst/>
          </a:prstGeom>
        </p:spPr>
      </p:pic>
      <p:pic>
        <p:nvPicPr>
          <p:cNvPr id="6" name="Obrázek 5" descr="Obsah obrázku text, podepsat, vektorová grafika&#10;&#10;Popis byl vytvořen automaticky">
            <a:extLst>
              <a:ext uri="{FF2B5EF4-FFF2-40B4-BE49-F238E27FC236}">
                <a16:creationId xmlns:a16="http://schemas.microsoft.com/office/drawing/2014/main" id="{A405FAAA-C081-1B8A-17A7-4B11B8BBC3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32" y="943437"/>
            <a:ext cx="454377" cy="39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01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116632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SIRIUS LED</a:t>
            </a:r>
          </a:p>
        </p:txBody>
      </p:sp>
      <p:pic>
        <p:nvPicPr>
          <p:cNvPr id="8" name="Obrázek 7" descr="Obsah obrázku text, podepsat, vektorová grafika&#10;&#10;Popis byl vytvořen automaticky">
            <a:extLst>
              <a:ext uri="{FF2B5EF4-FFF2-40B4-BE49-F238E27FC236}">
                <a16:creationId xmlns:a16="http://schemas.microsoft.com/office/drawing/2014/main" id="{D7E73DFC-AAA4-4B0B-627B-0606A65C8A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540" y="488504"/>
            <a:ext cx="454377" cy="397331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4B9C0C9-EFF2-9F37-C572-2546F3D2D1B4}"/>
              </a:ext>
            </a:extLst>
          </p:cNvPr>
          <p:cNvSpPr txBox="1">
            <a:spLocks/>
          </p:cNvSpPr>
          <p:nvPr/>
        </p:nvSpPr>
        <p:spPr>
          <a:xfrm>
            <a:off x="4870276" y="1071778"/>
            <a:ext cx="7128792" cy="57767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LED svítidlo s IP66 pro zónu 1/21; 2/22 </a:t>
            </a:r>
          </a:p>
          <a:p>
            <a:r>
              <a:rPr lang="cs-CZ" dirty="0"/>
              <a:t>Zatřídění:     II 2G Ex </a:t>
            </a:r>
            <a:r>
              <a:rPr lang="cs-CZ" dirty="0" err="1"/>
              <a:t>db</a:t>
            </a:r>
            <a:r>
              <a:rPr lang="cs-CZ" dirty="0"/>
              <a:t> </a:t>
            </a:r>
            <a:r>
              <a:rPr lang="cs-CZ" dirty="0" err="1"/>
              <a:t>eb</a:t>
            </a:r>
            <a:r>
              <a:rPr lang="cs-CZ" dirty="0"/>
              <a:t> op </a:t>
            </a:r>
            <a:r>
              <a:rPr lang="cs-CZ" dirty="0" err="1"/>
              <a:t>is</a:t>
            </a:r>
            <a:r>
              <a:rPr lang="cs-CZ" dirty="0"/>
              <a:t> IIC T4-T5 </a:t>
            </a:r>
            <a:r>
              <a:rPr lang="cs-CZ" dirty="0" err="1"/>
              <a:t>Gb</a:t>
            </a:r>
            <a:endParaRPr lang="cs-CZ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r>
              <a:rPr lang="cs-CZ" dirty="0"/>
              <a:t>                             II 2D Ex </a:t>
            </a:r>
            <a:r>
              <a:rPr lang="cs-CZ" dirty="0" err="1"/>
              <a:t>tb</a:t>
            </a:r>
            <a:r>
              <a:rPr lang="cs-CZ" dirty="0"/>
              <a:t> op </a:t>
            </a:r>
            <a:r>
              <a:rPr lang="cs-CZ" dirty="0" err="1"/>
              <a:t>is</a:t>
            </a:r>
            <a:r>
              <a:rPr lang="cs-CZ" dirty="0"/>
              <a:t> IIIC </a:t>
            </a:r>
            <a:r>
              <a:rPr lang="cs-CZ" dirty="0" err="1"/>
              <a:t>Tmax</a:t>
            </a:r>
            <a:r>
              <a:rPr lang="cs-CZ" dirty="0"/>
              <a:t>. povrchu °C </a:t>
            </a:r>
            <a:r>
              <a:rPr lang="cs-CZ" dirty="0" err="1"/>
              <a:t>Db</a:t>
            </a:r>
            <a:endParaRPr lang="cs-CZ" dirty="0"/>
          </a:p>
          <a:p>
            <a:r>
              <a:rPr lang="cs-CZ" dirty="0"/>
              <a:t>Těleso s přírubou: odlitky ze slitiny </a:t>
            </a:r>
            <a:r>
              <a:rPr lang="cs-CZ" dirty="0" err="1"/>
              <a:t>AlSi</a:t>
            </a:r>
            <a:endParaRPr lang="cs-CZ" dirty="0"/>
          </a:p>
          <a:p>
            <a:pPr>
              <a:lnSpc>
                <a:spcPct val="110000"/>
              </a:lnSpc>
            </a:pPr>
            <a:r>
              <a:rPr lang="cs-CZ" dirty="0"/>
              <a:t>Optický kryt: kalené sklo</a:t>
            </a:r>
          </a:p>
          <a:p>
            <a:r>
              <a:rPr lang="cs-CZ" dirty="0"/>
              <a:t>Provozní teplota: -40°C ÷ +50°C – 591 44 01</a:t>
            </a:r>
          </a:p>
          <a:p>
            <a:pPr marL="0" indent="0">
              <a:buNone/>
            </a:pPr>
            <a:r>
              <a:rPr lang="cs-CZ" dirty="0"/>
              <a:t>		          -40°C ÷ +55°C – 591 44 02</a:t>
            </a:r>
          </a:p>
          <a:p>
            <a:pPr marL="0" indent="0">
              <a:buNone/>
            </a:pPr>
            <a:r>
              <a:rPr lang="cs-CZ" dirty="0"/>
              <a:t>		          -40°C ÷ +60°C – 591 44 03</a:t>
            </a:r>
          </a:p>
          <a:p>
            <a:r>
              <a:rPr lang="cs-CZ" dirty="0"/>
              <a:t>Napětí: 198-264 V AC</a:t>
            </a:r>
          </a:p>
          <a:p>
            <a:pPr marL="0" indent="0">
              <a:buFont typeface="Arial" pitchFamily="34" charset="0"/>
              <a:buNone/>
            </a:pPr>
            <a:r>
              <a:rPr lang="cs-CZ" dirty="0"/>
              <a:t>                     176-280 V DC</a:t>
            </a:r>
          </a:p>
          <a:p>
            <a:r>
              <a:rPr lang="cs-CZ" dirty="0"/>
              <a:t>Životnost: 100.000 hodin, L90B10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endParaRPr lang="cs-CZ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endParaRPr lang="cs-CZ" dirty="0"/>
          </a:p>
        </p:txBody>
      </p:sp>
      <p:pic>
        <p:nvPicPr>
          <p:cNvPr id="7" name="Obrázek 6" descr="Obsah obrázku žlutá&#10;&#10;Popis byl vytvořen automaticky">
            <a:extLst>
              <a:ext uri="{FF2B5EF4-FFF2-40B4-BE49-F238E27FC236}">
                <a16:creationId xmlns:a16="http://schemas.microsoft.com/office/drawing/2014/main" id="{4D59781A-D220-CBBD-6BB4-D6A2BDC7EC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4851" r="21301" b="5900"/>
          <a:stretch/>
        </p:blipFill>
        <p:spPr>
          <a:xfrm>
            <a:off x="432048" y="860376"/>
            <a:ext cx="4320480" cy="453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21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495854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SIRIUS LED 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B3A842-ED04-487D-BF72-AFB5152B8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94808" y="1340768"/>
            <a:ext cx="7560840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/>
              <a:t>Technické parametry:</a:t>
            </a:r>
          </a:p>
          <a:p>
            <a:pPr marL="0" indent="0">
              <a:buNone/>
            </a:pPr>
            <a:r>
              <a:rPr lang="cs-CZ" sz="1800" dirty="0"/>
              <a:t>591 44 01 (K)     100W / 15025lm      150lm/W   T5  4000K (standard)    15kg</a:t>
            </a:r>
          </a:p>
          <a:p>
            <a:pPr marL="0" indent="0">
              <a:buNone/>
            </a:pPr>
            <a:r>
              <a:rPr lang="cs-CZ" sz="1800" dirty="0"/>
              <a:t>591 44 02 (K)       75W / 11475lm      153lm/W     T6  4000K (standard)   15kg</a:t>
            </a:r>
          </a:p>
          <a:p>
            <a:pPr marL="0" indent="0">
              <a:buNone/>
            </a:pPr>
            <a:r>
              <a:rPr lang="cs-CZ" sz="1800" dirty="0"/>
              <a:t>591 44 03 (K)        65W /   9750lm      150lm/W    T5	4000K (standard)  14kg</a:t>
            </a:r>
          </a:p>
          <a:p>
            <a:pPr marL="0" indent="0">
              <a:buNone/>
            </a:pPr>
            <a:r>
              <a:rPr lang="cs-CZ" sz="1600" i="1" dirty="0"/>
              <a:t>*Přidáním písmene „K“ za typové označení budou svítidla vyrobena s ochranným košem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1800" dirty="0"/>
              <a:t>Možnost ovládání DALI-2</a:t>
            </a:r>
          </a:p>
          <a:p>
            <a:pPr marL="0" indent="0">
              <a:buNone/>
            </a:pPr>
            <a:r>
              <a:rPr lang="cs-CZ" sz="1800" dirty="0"/>
              <a:t>Funkce driveru: </a:t>
            </a:r>
            <a:r>
              <a:rPr lang="cs-CZ" sz="1800" dirty="0" err="1"/>
              <a:t>eCLO</a:t>
            </a:r>
            <a:r>
              <a:rPr lang="cs-CZ" sz="1800" dirty="0"/>
              <a:t>, ITG, IVG+, NFC, ETM+NTC, </a:t>
            </a:r>
            <a:r>
              <a:rPr lang="cs-CZ" sz="1800" dirty="0" err="1"/>
              <a:t>inputDIM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Teplota chromatičnosti: 4000K (standard), 5000K, 5700K, 6500K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 descr="Obsah obrázku text, podepsat, vektorová grafika&#10;&#10;Popis byl vytvořen automaticky">
            <a:extLst>
              <a:ext uri="{FF2B5EF4-FFF2-40B4-BE49-F238E27FC236}">
                <a16:creationId xmlns:a16="http://schemas.microsoft.com/office/drawing/2014/main" id="{25DF2D0F-481D-2039-A9C5-AD8363803B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32" y="892852"/>
            <a:ext cx="454377" cy="397331"/>
          </a:xfrm>
          <a:prstGeom prst="rect">
            <a:avLst/>
          </a:prstGeom>
        </p:spPr>
      </p:pic>
      <p:pic>
        <p:nvPicPr>
          <p:cNvPr id="7" name="Obrázek 6" descr="Obsah obrázku žlutá&#10;&#10;Popis byl vytvořen automaticky">
            <a:extLst>
              <a:ext uri="{FF2B5EF4-FFF2-40B4-BE49-F238E27FC236}">
                <a16:creationId xmlns:a16="http://schemas.microsoft.com/office/drawing/2014/main" id="{9FCF33A6-2459-2FF5-F082-0918C89044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4851" r="21301" b="5900"/>
          <a:stretch/>
        </p:blipFill>
        <p:spPr>
          <a:xfrm>
            <a:off x="432048" y="860376"/>
            <a:ext cx="4320480" cy="453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62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33380858-C9A7-F294-D22F-F9C5E0F5E16B}"/>
              </a:ext>
            </a:extLst>
          </p:cNvPr>
          <p:cNvSpPr txBox="1">
            <a:spLocks/>
          </p:cNvSpPr>
          <p:nvPr/>
        </p:nvSpPr>
        <p:spPr>
          <a:xfrm>
            <a:off x="1522411" y="513693"/>
            <a:ext cx="9144001" cy="74374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ES EXF400 LED </a:t>
            </a:r>
          </a:p>
        </p:txBody>
      </p:sp>
      <p:pic>
        <p:nvPicPr>
          <p:cNvPr id="7" name="Obrázek 6" descr="Obsah obrázku text, podepsat, vektorová grafika&#10;&#10;Popis byl vytvořen automaticky">
            <a:extLst>
              <a:ext uri="{FF2B5EF4-FFF2-40B4-BE49-F238E27FC236}">
                <a16:creationId xmlns:a16="http://schemas.microsoft.com/office/drawing/2014/main" id="{C8CD1AB0-44D5-A8A7-482A-1D62BC1076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72" y="885565"/>
            <a:ext cx="454377" cy="397331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895BD7C3-0C11-E745-CED4-F0A65A9D9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324" y="1988840"/>
            <a:ext cx="4824536" cy="1828318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2592295-5AA3-BDED-4FD3-25A8613FCE7F}"/>
              </a:ext>
            </a:extLst>
          </p:cNvPr>
          <p:cNvSpPr txBox="1">
            <a:spLocks/>
          </p:cNvSpPr>
          <p:nvPr/>
        </p:nvSpPr>
        <p:spPr>
          <a:xfrm>
            <a:off x="4424553" y="1484784"/>
            <a:ext cx="7128792" cy="5776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LED svítidlo s IP66 pro zónu 1/21; 2/22 </a:t>
            </a:r>
          </a:p>
          <a:p>
            <a:r>
              <a:rPr lang="cs-CZ" dirty="0"/>
              <a:t>Zatřídění:     II 2G Ex  </a:t>
            </a:r>
            <a:r>
              <a:rPr lang="cs-CZ" dirty="0" err="1"/>
              <a:t>eb</a:t>
            </a:r>
            <a:r>
              <a:rPr lang="cs-CZ" dirty="0"/>
              <a:t> </a:t>
            </a:r>
            <a:r>
              <a:rPr lang="cs-CZ" dirty="0" err="1"/>
              <a:t>mb</a:t>
            </a:r>
            <a:r>
              <a:rPr lang="cs-CZ" dirty="0"/>
              <a:t> op </a:t>
            </a:r>
            <a:r>
              <a:rPr lang="cs-CZ" dirty="0" err="1"/>
              <a:t>is</a:t>
            </a:r>
            <a:r>
              <a:rPr lang="cs-CZ" dirty="0"/>
              <a:t> IIC T5 </a:t>
            </a:r>
            <a:r>
              <a:rPr lang="cs-CZ" dirty="0" err="1"/>
              <a:t>Gb</a:t>
            </a:r>
            <a:endParaRPr lang="cs-CZ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r>
              <a:rPr lang="cs-CZ" dirty="0"/>
              <a:t>                             II 2D Ex </a:t>
            </a:r>
            <a:r>
              <a:rPr lang="cs-CZ" dirty="0" err="1"/>
              <a:t>tb</a:t>
            </a:r>
            <a:r>
              <a:rPr lang="cs-CZ" dirty="0"/>
              <a:t> op </a:t>
            </a:r>
            <a:r>
              <a:rPr lang="cs-CZ" dirty="0" err="1"/>
              <a:t>is</a:t>
            </a:r>
            <a:r>
              <a:rPr lang="cs-CZ" dirty="0"/>
              <a:t> IIIC T85°C </a:t>
            </a:r>
            <a:r>
              <a:rPr lang="cs-CZ" dirty="0" err="1"/>
              <a:t>Db</a:t>
            </a:r>
            <a:endParaRPr lang="cs-CZ" dirty="0"/>
          </a:p>
          <a:p>
            <a:r>
              <a:rPr lang="cs-CZ" dirty="0"/>
              <a:t>Těleso: eloxovaný hliník</a:t>
            </a:r>
          </a:p>
          <a:p>
            <a:pPr>
              <a:lnSpc>
                <a:spcPct val="110000"/>
              </a:lnSpc>
            </a:pPr>
            <a:r>
              <a:rPr lang="cs-CZ" dirty="0"/>
              <a:t>Optický kryt: tvrzené sklo nebo polykarbonát</a:t>
            </a:r>
          </a:p>
          <a:p>
            <a:r>
              <a:rPr lang="cs-CZ" dirty="0"/>
              <a:t>Provozní teplota: -40°C ÷ +55°C</a:t>
            </a:r>
          </a:p>
          <a:p>
            <a:r>
              <a:rPr lang="cs-CZ" dirty="0"/>
              <a:t>Napětí: 110-254 V AC</a:t>
            </a:r>
          </a:p>
          <a:p>
            <a:pPr marL="0" indent="0">
              <a:buFont typeface="Arial" pitchFamily="34" charset="0"/>
              <a:buNone/>
            </a:pPr>
            <a:r>
              <a:rPr lang="cs-CZ" dirty="0"/>
              <a:t>                     220-250 V DC</a:t>
            </a:r>
          </a:p>
          <a:p>
            <a:r>
              <a:rPr lang="cs-CZ" dirty="0"/>
              <a:t>Životnost: &gt;70.000 hodin, L</a:t>
            </a:r>
            <a:r>
              <a:rPr lang="cs-CZ" baseline="-25000" dirty="0"/>
              <a:t>80</a:t>
            </a:r>
            <a:r>
              <a:rPr lang="cs-CZ" dirty="0"/>
              <a:t>B</a:t>
            </a:r>
            <a:r>
              <a:rPr lang="cs-CZ" baseline="-25000" dirty="0"/>
              <a:t>20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endParaRPr lang="cs-CZ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8179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33380858-C9A7-F294-D22F-F9C5E0F5E16B}"/>
              </a:ext>
            </a:extLst>
          </p:cNvPr>
          <p:cNvSpPr txBox="1">
            <a:spLocks/>
          </p:cNvSpPr>
          <p:nvPr/>
        </p:nvSpPr>
        <p:spPr>
          <a:xfrm>
            <a:off x="1522411" y="513693"/>
            <a:ext cx="9144001" cy="74374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ES EXF400 LED </a:t>
            </a:r>
          </a:p>
        </p:txBody>
      </p:sp>
      <p:pic>
        <p:nvPicPr>
          <p:cNvPr id="7" name="Obrázek 6" descr="Obsah obrázku text, podepsat, vektorová grafika&#10;&#10;Popis byl vytvořen automaticky">
            <a:extLst>
              <a:ext uri="{FF2B5EF4-FFF2-40B4-BE49-F238E27FC236}">
                <a16:creationId xmlns:a16="http://schemas.microsoft.com/office/drawing/2014/main" id="{C8CD1AB0-44D5-A8A7-482A-1D62BC1076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72" y="885565"/>
            <a:ext cx="454377" cy="397331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895BD7C3-0C11-E745-CED4-F0A65A9D9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324" y="1988840"/>
            <a:ext cx="4824536" cy="1828318"/>
          </a:xfrm>
          <a:prstGeom prst="rect">
            <a:avLst/>
          </a:prstGeom>
        </p:spPr>
      </p:pic>
      <p:pic>
        <p:nvPicPr>
          <p:cNvPr id="3" name="Obrázek 2" descr="Obsah obrázku stůl&#10;&#10;Popis byl vytvořen automaticky">
            <a:extLst>
              <a:ext uri="{FF2B5EF4-FFF2-40B4-BE49-F238E27FC236}">
                <a16:creationId xmlns:a16="http://schemas.microsoft.com/office/drawing/2014/main" id="{06CAD124-5154-5D33-16F7-3A6F4073D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634" y="1629309"/>
            <a:ext cx="6170778" cy="501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39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A1FB5FDC-1982-4064-B1AE-BF977FEFD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092" y="188640"/>
            <a:ext cx="4616493" cy="659904"/>
          </a:xfrm>
        </p:spPr>
        <p:txBody>
          <a:bodyPr anchor="ctr">
            <a:normAutofit/>
          </a:bodyPr>
          <a:lstStyle/>
          <a:p>
            <a:pPr algn="ctr"/>
            <a:r>
              <a:rPr lang="cs-CZ" sz="2400" dirty="0"/>
              <a:t>Výrobní</a:t>
            </a:r>
            <a:r>
              <a:rPr lang="cs-CZ" sz="2800" dirty="0"/>
              <a:t> </a:t>
            </a:r>
            <a:r>
              <a:rPr lang="cs-CZ" sz="2400" dirty="0"/>
              <a:t>prostory</a:t>
            </a:r>
            <a:r>
              <a:rPr lang="cs-CZ" sz="2800" dirty="0"/>
              <a:t> - </a:t>
            </a:r>
            <a:r>
              <a:rPr lang="cs-CZ" sz="2400" dirty="0"/>
              <a:t>lakovna</a:t>
            </a:r>
            <a:endParaRPr lang="cs-CZ" sz="2800" dirty="0"/>
          </a:p>
        </p:txBody>
      </p:sp>
      <p:pic>
        <p:nvPicPr>
          <p:cNvPr id="6" name="Obrázek 5" descr="Obsah obrázku osoba, modrá, ozubené kolo&#10;&#10;Popis byl vytvořen automaticky">
            <a:extLst>
              <a:ext uri="{FF2B5EF4-FFF2-40B4-BE49-F238E27FC236}">
                <a16:creationId xmlns:a16="http://schemas.microsoft.com/office/drawing/2014/main" id="{CFDEA134-7D97-4730-AC3D-FAFC8F2D72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200" y="2341445"/>
            <a:ext cx="3196888" cy="2397666"/>
          </a:xfrm>
          <a:prstGeom prst="rect">
            <a:avLst/>
          </a:prstGeom>
        </p:spPr>
      </p:pic>
      <p:pic>
        <p:nvPicPr>
          <p:cNvPr id="3" name="Obrázek 2" descr="Obsah obrázku interiér, strop, modrá, několik&#10;&#10;Popis byl vytvořen automaticky">
            <a:extLst>
              <a:ext uri="{FF2B5EF4-FFF2-40B4-BE49-F238E27FC236}">
                <a16:creationId xmlns:a16="http://schemas.microsoft.com/office/drawing/2014/main" id="{B6B5E8E6-7076-489B-ADAD-70B48166F8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" r="14" b="8561"/>
          <a:stretch/>
        </p:blipFill>
        <p:spPr>
          <a:xfrm>
            <a:off x="4043572" y="848544"/>
            <a:ext cx="7702960" cy="5383469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9FDC886C-5FFA-4791-BEA6-684308F84883}"/>
              </a:ext>
            </a:extLst>
          </p:cNvPr>
          <p:cNvSpPr txBox="1">
            <a:spLocks/>
          </p:cNvSpPr>
          <p:nvPr/>
        </p:nvSpPr>
        <p:spPr>
          <a:xfrm>
            <a:off x="-170284" y="951978"/>
            <a:ext cx="4616493" cy="659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000" dirty="0"/>
              <a:t>Montáž </a:t>
            </a:r>
            <a:r>
              <a:rPr lang="cs-CZ" sz="2400" dirty="0"/>
              <a:t>svítidla</a:t>
            </a:r>
            <a:r>
              <a:rPr lang="cs-CZ" sz="2000" dirty="0"/>
              <a:t> PEGAS LED</a:t>
            </a:r>
          </a:p>
        </p:txBody>
      </p:sp>
    </p:spTree>
    <p:extLst>
      <p:ext uri="{BB962C8B-B14F-4D97-AF65-F5344CB8AC3E}">
        <p14:creationId xmlns:p14="http://schemas.microsoft.com/office/powerpoint/2010/main" val="820059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5000">
        <p159:morph option="byObject"/>
      </p:transition>
    </mc:Choice>
    <mc:Fallback xmlns="">
      <p:transition spd="slow" advTm="5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33380858-C9A7-F294-D22F-F9C5E0F5E16B}"/>
              </a:ext>
            </a:extLst>
          </p:cNvPr>
          <p:cNvSpPr txBox="1">
            <a:spLocks/>
          </p:cNvSpPr>
          <p:nvPr/>
        </p:nvSpPr>
        <p:spPr>
          <a:xfrm>
            <a:off x="1522411" y="513693"/>
            <a:ext cx="9144001" cy="74374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ES EXF450 LED </a:t>
            </a:r>
          </a:p>
        </p:txBody>
      </p:sp>
      <p:pic>
        <p:nvPicPr>
          <p:cNvPr id="7" name="Obrázek 6" descr="Obsah obrázku text, podepsat, vektorová grafika&#10;&#10;Popis byl vytvořen automaticky">
            <a:extLst>
              <a:ext uri="{FF2B5EF4-FFF2-40B4-BE49-F238E27FC236}">
                <a16:creationId xmlns:a16="http://schemas.microsoft.com/office/drawing/2014/main" id="{C8CD1AB0-44D5-A8A7-482A-1D62BC1076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72" y="885565"/>
            <a:ext cx="454377" cy="397331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2592295-5AA3-BDED-4FD3-25A8613FCE7F}"/>
              </a:ext>
            </a:extLst>
          </p:cNvPr>
          <p:cNvSpPr txBox="1">
            <a:spLocks/>
          </p:cNvSpPr>
          <p:nvPr/>
        </p:nvSpPr>
        <p:spPr>
          <a:xfrm>
            <a:off x="4424553" y="1484784"/>
            <a:ext cx="7128792" cy="5776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LED svítidlo s IP66 pro zónu 1/21; 2/22 </a:t>
            </a:r>
          </a:p>
          <a:p>
            <a:r>
              <a:rPr lang="cs-CZ" dirty="0"/>
              <a:t>Zatřídění:     II 2G Ex  </a:t>
            </a:r>
            <a:r>
              <a:rPr lang="cs-CZ" dirty="0" err="1"/>
              <a:t>eb</a:t>
            </a:r>
            <a:r>
              <a:rPr lang="cs-CZ" dirty="0"/>
              <a:t> </a:t>
            </a:r>
            <a:r>
              <a:rPr lang="cs-CZ" dirty="0" err="1"/>
              <a:t>mb</a:t>
            </a:r>
            <a:r>
              <a:rPr lang="cs-CZ" dirty="0"/>
              <a:t> op </a:t>
            </a:r>
            <a:r>
              <a:rPr lang="cs-CZ" dirty="0" err="1"/>
              <a:t>is</a:t>
            </a:r>
            <a:r>
              <a:rPr lang="cs-CZ" dirty="0"/>
              <a:t> IIC T4-T5 </a:t>
            </a:r>
            <a:r>
              <a:rPr lang="cs-CZ" dirty="0" err="1"/>
              <a:t>Gb</a:t>
            </a:r>
            <a:endParaRPr lang="cs-CZ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r>
              <a:rPr lang="cs-CZ" dirty="0"/>
              <a:t>                             II 2D Ex </a:t>
            </a:r>
            <a:r>
              <a:rPr lang="cs-CZ" dirty="0" err="1"/>
              <a:t>tb</a:t>
            </a:r>
            <a:r>
              <a:rPr lang="cs-CZ" dirty="0"/>
              <a:t> op </a:t>
            </a:r>
            <a:r>
              <a:rPr lang="cs-CZ" dirty="0" err="1"/>
              <a:t>is</a:t>
            </a:r>
            <a:r>
              <a:rPr lang="cs-CZ" dirty="0"/>
              <a:t> IIIC </a:t>
            </a:r>
            <a:r>
              <a:rPr lang="cs-CZ" dirty="0" err="1"/>
              <a:t>Tmax</a:t>
            </a:r>
            <a:r>
              <a:rPr lang="cs-CZ" dirty="0"/>
              <a:t>. </a:t>
            </a:r>
            <a:r>
              <a:rPr lang="cs-CZ" dirty="0" err="1"/>
              <a:t>povrchu°C</a:t>
            </a:r>
            <a:r>
              <a:rPr lang="cs-CZ" dirty="0"/>
              <a:t> </a:t>
            </a:r>
            <a:r>
              <a:rPr lang="cs-CZ" dirty="0" err="1"/>
              <a:t>Db</a:t>
            </a:r>
            <a:endParaRPr lang="cs-CZ" dirty="0"/>
          </a:p>
          <a:p>
            <a:r>
              <a:rPr lang="cs-CZ" dirty="0"/>
              <a:t>Těleso: eloxovaný hliník</a:t>
            </a:r>
          </a:p>
          <a:p>
            <a:pPr>
              <a:lnSpc>
                <a:spcPct val="110000"/>
              </a:lnSpc>
            </a:pPr>
            <a:r>
              <a:rPr lang="cs-CZ" dirty="0"/>
              <a:t>Optický kryt: tvrzené sklo </a:t>
            </a:r>
          </a:p>
          <a:p>
            <a:pPr>
              <a:lnSpc>
                <a:spcPct val="110000"/>
              </a:lnSpc>
            </a:pPr>
            <a:r>
              <a:rPr lang="cs-CZ" dirty="0"/>
              <a:t>Provozní teplota: u jednotlivých typů</a:t>
            </a:r>
          </a:p>
          <a:p>
            <a:r>
              <a:rPr lang="cs-CZ" dirty="0"/>
              <a:t>Napětí: 100-277 V AC</a:t>
            </a:r>
          </a:p>
          <a:p>
            <a:r>
              <a:rPr lang="cs-CZ" dirty="0"/>
              <a:t>Životnost: &gt;70.000 hodin, L</a:t>
            </a:r>
            <a:r>
              <a:rPr lang="cs-CZ" baseline="-25000" dirty="0"/>
              <a:t>70</a:t>
            </a:r>
            <a:r>
              <a:rPr lang="cs-CZ" dirty="0"/>
              <a:t>B</a:t>
            </a:r>
            <a:r>
              <a:rPr lang="cs-CZ" baseline="-25000" dirty="0"/>
              <a:t>10</a:t>
            </a:r>
          </a:p>
          <a:p>
            <a:pPr marL="0" indent="0">
              <a:buNone/>
            </a:pPr>
            <a:r>
              <a:rPr lang="cs-CZ" baseline="-25000" dirty="0"/>
              <a:t>	                </a:t>
            </a:r>
            <a:r>
              <a:rPr lang="cs-CZ" dirty="0"/>
              <a:t>&gt;50.0000 hodin</a:t>
            </a:r>
            <a:r>
              <a:rPr lang="cs-CZ" baseline="-25000" dirty="0"/>
              <a:t>, </a:t>
            </a:r>
            <a:r>
              <a:rPr lang="cs-CZ" dirty="0"/>
              <a:t>L</a:t>
            </a:r>
            <a:r>
              <a:rPr lang="cs-CZ" baseline="-25000" dirty="0"/>
              <a:t>80</a:t>
            </a:r>
            <a:r>
              <a:rPr lang="cs-CZ" dirty="0"/>
              <a:t>B</a:t>
            </a:r>
            <a:r>
              <a:rPr lang="cs-CZ" baseline="-25000" dirty="0"/>
              <a:t>10</a:t>
            </a:r>
          </a:p>
          <a:p>
            <a:pPr marL="0" indent="0">
              <a:buNone/>
            </a:pPr>
            <a:endParaRPr lang="cs-CZ" baseline="-25000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endParaRPr lang="cs-CZ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45CB1A8-8B0B-5C70-6D12-F791C0C2A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728" y="1240195"/>
            <a:ext cx="5088787" cy="338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33380858-C9A7-F294-D22F-F9C5E0F5E16B}"/>
              </a:ext>
            </a:extLst>
          </p:cNvPr>
          <p:cNvSpPr txBox="1">
            <a:spLocks/>
          </p:cNvSpPr>
          <p:nvPr/>
        </p:nvSpPr>
        <p:spPr>
          <a:xfrm>
            <a:off x="1522411" y="513693"/>
            <a:ext cx="9144001" cy="74374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ES EXF450 LED </a:t>
            </a:r>
          </a:p>
        </p:txBody>
      </p:sp>
      <p:pic>
        <p:nvPicPr>
          <p:cNvPr id="7" name="Obrázek 6" descr="Obsah obrázku text, podepsat, vektorová grafika&#10;&#10;Popis byl vytvořen automaticky">
            <a:extLst>
              <a:ext uri="{FF2B5EF4-FFF2-40B4-BE49-F238E27FC236}">
                <a16:creationId xmlns:a16="http://schemas.microsoft.com/office/drawing/2014/main" id="{C8CD1AB0-44D5-A8A7-482A-1D62BC1076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72" y="885565"/>
            <a:ext cx="454377" cy="397331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43CFA35E-6452-4F42-A5E5-489CD3300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308" y="1603850"/>
            <a:ext cx="5088787" cy="338913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9101DDB-5591-C6C6-B166-9EBEF7D092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8" r="2663" b="5786"/>
          <a:stretch/>
        </p:blipFill>
        <p:spPr>
          <a:xfrm>
            <a:off x="4437721" y="2348879"/>
            <a:ext cx="6913275" cy="216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05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DF78FF-F40F-4717-8D66-AAF62B09CB0A}"/>
              </a:ext>
            </a:extLst>
          </p:cNvPr>
          <p:cNvSpPr txBox="1">
            <a:spLocks/>
          </p:cNvSpPr>
          <p:nvPr/>
        </p:nvSpPr>
        <p:spPr>
          <a:xfrm>
            <a:off x="710684" y="136510"/>
            <a:ext cx="10044610" cy="798863"/>
          </a:xfrm>
          <a:prstGeom prst="rect">
            <a:avLst/>
          </a:prstGeom>
        </p:spPr>
        <p:txBody>
          <a:bodyPr rtlCol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Zóna 2/22</a:t>
            </a:r>
          </a:p>
        </p:txBody>
      </p:sp>
      <p:pic>
        <p:nvPicPr>
          <p:cNvPr id="3" name="Obrázek 2" descr="Obsah obrázku text, podepsat, vektorová grafika&#10;&#10;Popis byl vytvořen automaticky">
            <a:extLst>
              <a:ext uri="{FF2B5EF4-FFF2-40B4-BE49-F238E27FC236}">
                <a16:creationId xmlns:a16="http://schemas.microsoft.com/office/drawing/2014/main" id="{7FE7B80E-4E09-4EBA-9DCE-64294C2951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11" y="188640"/>
            <a:ext cx="612850" cy="53590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8598A9E-83BB-49ED-A9CC-AD848B67C3C8}"/>
              </a:ext>
            </a:extLst>
          </p:cNvPr>
          <p:cNvSpPr txBox="1"/>
          <p:nvPr/>
        </p:nvSpPr>
        <p:spPr>
          <a:xfrm>
            <a:off x="2169416" y="4949713"/>
            <a:ext cx="52211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35W           4786lm       4000K (standard)         &gt;80          IP66</a:t>
            </a:r>
          </a:p>
          <a:p>
            <a:r>
              <a:rPr lang="cs-CZ" sz="1600" dirty="0"/>
              <a:t>25W           3533lm        4000K (standard)        &gt;80          IP66</a:t>
            </a:r>
          </a:p>
          <a:p>
            <a:r>
              <a:rPr lang="cs-CZ" sz="1600" dirty="0"/>
              <a:t>15W           2179lm        4000K (standard)        &gt;80          IP66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CBEA698-F9B1-4CA8-8D10-4CDC69701617}"/>
              </a:ext>
            </a:extLst>
          </p:cNvPr>
          <p:cNvSpPr txBox="1"/>
          <p:nvPr/>
        </p:nvSpPr>
        <p:spPr>
          <a:xfrm>
            <a:off x="2232683" y="1014923"/>
            <a:ext cx="5085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50W         6980lm         4000K (standard)         &gt;80         IP66</a:t>
            </a:r>
          </a:p>
          <a:p>
            <a:r>
              <a:rPr lang="cs-CZ" sz="1600" dirty="0"/>
              <a:t>30W          4613lm        4000K (standard)        &gt;80          IP66</a:t>
            </a:r>
          </a:p>
          <a:p>
            <a:r>
              <a:rPr lang="cs-CZ" sz="1600" dirty="0"/>
              <a:t>20W          3020lm        4000K  (standard)       &gt;80          IP66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2B74A45-4DD3-419E-93A3-E715466AD16A}"/>
              </a:ext>
            </a:extLst>
          </p:cNvPr>
          <p:cNvSpPr txBox="1"/>
          <p:nvPr/>
        </p:nvSpPr>
        <p:spPr>
          <a:xfrm>
            <a:off x="2207598" y="3240299"/>
            <a:ext cx="53989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30W          4039lm        4000K (standard)      &gt;80           IP66</a:t>
            </a:r>
          </a:p>
          <a:p>
            <a:r>
              <a:rPr lang="cs-CZ" sz="1600" dirty="0"/>
              <a:t>20W          2709lm        4000K  (standard)     &gt;80           IP66</a:t>
            </a:r>
          </a:p>
          <a:p>
            <a:r>
              <a:rPr lang="cs-CZ" sz="1600" dirty="0"/>
              <a:t>12W          1446lm        4000K  (standard)     &gt;80           IP66</a:t>
            </a:r>
            <a:endParaRPr lang="cs-CZ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19C17EB2-21E5-4A19-B674-39421451D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916" y="1355873"/>
            <a:ext cx="4920645" cy="3473396"/>
          </a:xfrm>
          <a:prstGeom prst="rect">
            <a:avLst/>
          </a:prstGeom>
        </p:spPr>
      </p:pic>
      <p:grpSp>
        <p:nvGrpSpPr>
          <p:cNvPr id="19" name="Skupina 18">
            <a:extLst>
              <a:ext uri="{FF2B5EF4-FFF2-40B4-BE49-F238E27FC236}">
                <a16:creationId xmlns:a16="http://schemas.microsoft.com/office/drawing/2014/main" id="{3AEA5B4C-3776-DD60-EDCD-2FCF6EDA5EB3}"/>
              </a:ext>
            </a:extLst>
          </p:cNvPr>
          <p:cNvGrpSpPr/>
          <p:nvPr/>
        </p:nvGrpSpPr>
        <p:grpSpPr>
          <a:xfrm>
            <a:off x="865435" y="1008262"/>
            <a:ext cx="1540048" cy="1194060"/>
            <a:chOff x="865435" y="1008262"/>
            <a:chExt cx="1540048" cy="1194060"/>
          </a:xfrm>
        </p:grpSpPr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D2B05523-5353-4691-94A4-BED36E8B8E1D}"/>
                </a:ext>
              </a:extLst>
            </p:cNvPr>
            <p:cNvSpPr txBox="1"/>
            <p:nvPr/>
          </p:nvSpPr>
          <p:spPr>
            <a:xfrm>
              <a:off x="965323" y="1894545"/>
              <a:ext cx="14401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TRILUX LED</a:t>
              </a:r>
            </a:p>
          </p:txBody>
        </p:sp>
        <p:pic>
          <p:nvPicPr>
            <p:cNvPr id="18" name="Obrázek 17" descr="Obsah obrázku žlutá, hudba, buben&#10;&#10;Popis byl vytvořen automaticky">
              <a:extLst>
                <a:ext uri="{FF2B5EF4-FFF2-40B4-BE49-F238E27FC236}">
                  <a16:creationId xmlns:a16="http://schemas.microsoft.com/office/drawing/2014/main" id="{0CA52004-8ED8-2FE8-9F46-4B4B14E690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15" t="13639" r="10800" b="5900"/>
            <a:stretch/>
          </p:blipFill>
          <p:spPr>
            <a:xfrm>
              <a:off x="865435" y="1008262"/>
              <a:ext cx="1288520" cy="886283"/>
            </a:xfrm>
            <a:prstGeom prst="rect">
              <a:avLst/>
            </a:prstGeom>
          </p:spPr>
        </p:pic>
      </p:grp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16DBAB36-F2BA-3441-4975-B3487575337C}"/>
              </a:ext>
            </a:extLst>
          </p:cNvPr>
          <p:cNvGrpSpPr/>
          <p:nvPr/>
        </p:nvGrpSpPr>
        <p:grpSpPr>
          <a:xfrm>
            <a:off x="649141" y="3150593"/>
            <a:ext cx="1562564" cy="1125447"/>
            <a:chOff x="649141" y="3150593"/>
            <a:chExt cx="1562564" cy="1125447"/>
          </a:xfrm>
        </p:grpSpPr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DFF63BA2-4C63-4E2C-A0E7-E63BB794CD58}"/>
                </a:ext>
              </a:extLst>
            </p:cNvPr>
            <p:cNvSpPr txBox="1"/>
            <p:nvPr/>
          </p:nvSpPr>
          <p:spPr>
            <a:xfrm>
              <a:off x="880157" y="3968263"/>
              <a:ext cx="13315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BILUX LED</a:t>
              </a:r>
            </a:p>
          </p:txBody>
        </p:sp>
        <p:pic>
          <p:nvPicPr>
            <p:cNvPr id="21" name="Obrázek 20" descr="Obsah obrázku žlutá, hudba, buben&#10;&#10;Popis byl vytvořen automaticky">
              <a:extLst>
                <a:ext uri="{FF2B5EF4-FFF2-40B4-BE49-F238E27FC236}">
                  <a16:creationId xmlns:a16="http://schemas.microsoft.com/office/drawing/2014/main" id="{E4479E86-51BF-87DC-7F0D-37B9A3941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2" t="13639" r="10100" b="14917"/>
            <a:stretch/>
          </p:blipFill>
          <p:spPr>
            <a:xfrm>
              <a:off x="649141" y="3150593"/>
              <a:ext cx="1502228" cy="858953"/>
            </a:xfrm>
            <a:prstGeom prst="rect">
              <a:avLst/>
            </a:prstGeom>
          </p:spPr>
        </p:pic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D164C52B-362C-3767-17C5-1D14939F0980}"/>
              </a:ext>
            </a:extLst>
          </p:cNvPr>
          <p:cNvGrpSpPr/>
          <p:nvPr/>
        </p:nvGrpSpPr>
        <p:grpSpPr>
          <a:xfrm>
            <a:off x="964559" y="4932569"/>
            <a:ext cx="941709" cy="1248251"/>
            <a:chOff x="964559" y="4932569"/>
            <a:chExt cx="941709" cy="1248251"/>
          </a:xfrm>
        </p:grpSpPr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B5D6B3B5-A7A1-4F14-9730-CA3E057EAB2D}"/>
                </a:ext>
              </a:extLst>
            </p:cNvPr>
            <p:cNvSpPr txBox="1"/>
            <p:nvPr/>
          </p:nvSpPr>
          <p:spPr>
            <a:xfrm>
              <a:off x="964559" y="5873043"/>
              <a:ext cx="9417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ERIS LED</a:t>
              </a:r>
            </a:p>
          </p:txBody>
        </p:sp>
        <p:pic>
          <p:nvPicPr>
            <p:cNvPr id="24" name="Obrázek 23" descr="Obsah obrázku žlutá, hydrant&#10;&#10;Popis byl vytvořen automaticky">
              <a:extLst>
                <a:ext uri="{FF2B5EF4-FFF2-40B4-BE49-F238E27FC236}">
                  <a16:creationId xmlns:a16="http://schemas.microsoft.com/office/drawing/2014/main" id="{8694A27E-DB58-9677-FDF5-10CD781923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58" t="5900" r="26199" b="9874"/>
            <a:stretch/>
          </p:blipFill>
          <p:spPr>
            <a:xfrm>
              <a:off x="988267" y="4932569"/>
              <a:ext cx="823975" cy="9512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5722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DF78FF-F40F-4717-8D66-AAF62B09CB0A}"/>
              </a:ext>
            </a:extLst>
          </p:cNvPr>
          <p:cNvSpPr txBox="1">
            <a:spLocks/>
          </p:cNvSpPr>
          <p:nvPr/>
        </p:nvSpPr>
        <p:spPr>
          <a:xfrm>
            <a:off x="710684" y="136510"/>
            <a:ext cx="10044610" cy="798863"/>
          </a:xfrm>
          <a:prstGeom prst="rect">
            <a:avLst/>
          </a:prstGeom>
        </p:spPr>
        <p:txBody>
          <a:bodyPr rtlCol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Zóna 2/22</a:t>
            </a:r>
          </a:p>
        </p:txBody>
      </p:sp>
      <p:pic>
        <p:nvPicPr>
          <p:cNvPr id="3" name="Obrázek 2" descr="Obsah obrázku text, podepsat, vektorová grafika&#10;&#10;Popis byl vytvořen automaticky">
            <a:extLst>
              <a:ext uri="{FF2B5EF4-FFF2-40B4-BE49-F238E27FC236}">
                <a16:creationId xmlns:a16="http://schemas.microsoft.com/office/drawing/2014/main" id="{7FE7B80E-4E09-4EBA-9DCE-64294C2951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11" y="188640"/>
            <a:ext cx="612850" cy="53590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8598A9E-83BB-49ED-A9CC-AD848B67C3C8}"/>
              </a:ext>
            </a:extLst>
          </p:cNvPr>
          <p:cNvSpPr txBox="1"/>
          <p:nvPr/>
        </p:nvSpPr>
        <p:spPr>
          <a:xfrm>
            <a:off x="3210462" y="3717032"/>
            <a:ext cx="662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101W-199W           16000lm-31500lm       4000K         &gt;80          IP66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2B74A45-4DD3-419E-93A3-E715466AD16A}"/>
              </a:ext>
            </a:extLst>
          </p:cNvPr>
          <p:cNvSpPr txBox="1"/>
          <p:nvPr/>
        </p:nvSpPr>
        <p:spPr>
          <a:xfrm>
            <a:off x="3292179" y="2079869"/>
            <a:ext cx="6543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16W-80W          2022lm-10675lm             4000K         &gt;80            IP66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C72BA742-A2F8-E789-B8C1-85B63C9787D7}"/>
              </a:ext>
            </a:extLst>
          </p:cNvPr>
          <p:cNvGrpSpPr/>
          <p:nvPr/>
        </p:nvGrpSpPr>
        <p:grpSpPr>
          <a:xfrm>
            <a:off x="-212492" y="1343729"/>
            <a:ext cx="2853614" cy="1253399"/>
            <a:chOff x="8736137" y="5235598"/>
            <a:chExt cx="2853614" cy="1253399"/>
          </a:xfrm>
        </p:grpSpPr>
        <p:pic>
          <p:nvPicPr>
            <p:cNvPr id="12" name="Obrázek 11" descr="Obsah obrázku text&#10;&#10;Popis byl vytvořen automaticky">
              <a:extLst>
                <a:ext uri="{FF2B5EF4-FFF2-40B4-BE49-F238E27FC236}">
                  <a16:creationId xmlns:a16="http://schemas.microsoft.com/office/drawing/2014/main" id="{79B21D9C-0818-14B6-7A81-7462B076D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6137" y="5235598"/>
              <a:ext cx="2711177" cy="1027435"/>
            </a:xfrm>
            <a:prstGeom prst="rect">
              <a:avLst/>
            </a:prstGeom>
          </p:spPr>
        </p:pic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3EC992CE-47A8-F123-60A3-A2521A775860}"/>
                </a:ext>
              </a:extLst>
            </p:cNvPr>
            <p:cNvSpPr txBox="1"/>
            <p:nvPr/>
          </p:nvSpPr>
          <p:spPr>
            <a:xfrm>
              <a:off x="9382832" y="6211998"/>
              <a:ext cx="22069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/>
                <a:t>ES EXL400LED</a:t>
              </a:r>
              <a:endParaRPr lang="cs-CZ" sz="1200" dirty="0"/>
            </a:p>
          </p:txBody>
        </p:sp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C46BEB70-4F5A-D72F-A1C0-650BF2A4B90B}"/>
              </a:ext>
            </a:extLst>
          </p:cNvPr>
          <p:cNvGrpSpPr/>
          <p:nvPr/>
        </p:nvGrpSpPr>
        <p:grpSpPr>
          <a:xfrm>
            <a:off x="348058" y="3573527"/>
            <a:ext cx="2071627" cy="1365253"/>
            <a:chOff x="8998086" y="6050611"/>
            <a:chExt cx="1872799" cy="1057377"/>
          </a:xfrm>
        </p:grpSpPr>
        <p:pic>
          <p:nvPicPr>
            <p:cNvPr id="20" name="Obrázek 19">
              <a:extLst>
                <a:ext uri="{FF2B5EF4-FFF2-40B4-BE49-F238E27FC236}">
                  <a16:creationId xmlns:a16="http://schemas.microsoft.com/office/drawing/2014/main" id="{D1AD0306-6DAB-B81D-498D-4425B257D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8086" y="6050611"/>
              <a:ext cx="1006267" cy="683172"/>
            </a:xfrm>
            <a:prstGeom prst="rect">
              <a:avLst/>
            </a:prstGeom>
          </p:spPr>
        </p:pic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23C609B5-0093-E1EC-A658-AA50AFE4F00E}"/>
                </a:ext>
              </a:extLst>
            </p:cNvPr>
            <p:cNvSpPr txBox="1"/>
            <p:nvPr/>
          </p:nvSpPr>
          <p:spPr>
            <a:xfrm>
              <a:off x="9137819" y="6830989"/>
              <a:ext cx="17330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ES EXF400LED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3606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116632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TRILUX LED</a:t>
            </a:r>
          </a:p>
        </p:txBody>
      </p:sp>
      <p:pic>
        <p:nvPicPr>
          <p:cNvPr id="8" name="Obrázek 7" descr="Obsah obrázku text, podepsat, vektorová grafika&#10;&#10;Popis byl vytvořen automaticky">
            <a:extLst>
              <a:ext uri="{FF2B5EF4-FFF2-40B4-BE49-F238E27FC236}">
                <a16:creationId xmlns:a16="http://schemas.microsoft.com/office/drawing/2014/main" id="{D7E73DFC-AAA4-4B0B-627B-0606A65C8A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540" y="488504"/>
            <a:ext cx="454377" cy="397331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4B9C0C9-EFF2-9F37-C572-2546F3D2D1B4}"/>
              </a:ext>
            </a:extLst>
          </p:cNvPr>
          <p:cNvSpPr txBox="1">
            <a:spLocks/>
          </p:cNvSpPr>
          <p:nvPr/>
        </p:nvSpPr>
        <p:spPr>
          <a:xfrm>
            <a:off x="6166420" y="1106841"/>
            <a:ext cx="6408712" cy="5776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LED svítidlo s IP66 pro zónu 2/22 </a:t>
            </a:r>
          </a:p>
          <a:p>
            <a:r>
              <a:rPr lang="cs-CZ" dirty="0"/>
              <a:t>Zatřídění:     II 3G Ex </a:t>
            </a:r>
            <a:r>
              <a:rPr lang="cs-CZ" dirty="0" err="1"/>
              <a:t>nR</a:t>
            </a:r>
            <a:r>
              <a:rPr lang="cs-CZ" dirty="0"/>
              <a:t> IIC T6 </a:t>
            </a:r>
            <a:r>
              <a:rPr lang="cs-CZ" dirty="0" err="1"/>
              <a:t>Gc</a:t>
            </a:r>
            <a:endParaRPr lang="cs-CZ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r>
              <a:rPr lang="cs-CZ" dirty="0"/>
              <a:t>                             II 3D Ex </a:t>
            </a:r>
            <a:r>
              <a:rPr lang="cs-CZ" dirty="0" err="1"/>
              <a:t>tc</a:t>
            </a:r>
            <a:r>
              <a:rPr lang="cs-CZ" dirty="0"/>
              <a:t> IIIC T80°C </a:t>
            </a:r>
            <a:r>
              <a:rPr lang="cs-CZ" dirty="0" err="1"/>
              <a:t>Dc</a:t>
            </a:r>
            <a:endParaRPr lang="cs-CZ" dirty="0"/>
          </a:p>
          <a:p>
            <a:r>
              <a:rPr lang="cs-CZ" dirty="0"/>
              <a:t>Těleso s přírubou: odlitky ze slitiny </a:t>
            </a:r>
            <a:r>
              <a:rPr lang="cs-CZ" dirty="0" err="1"/>
              <a:t>AlSi</a:t>
            </a:r>
            <a:endParaRPr lang="cs-CZ" dirty="0"/>
          </a:p>
          <a:p>
            <a:pPr>
              <a:lnSpc>
                <a:spcPct val="110000"/>
              </a:lnSpc>
            </a:pPr>
            <a:r>
              <a:rPr lang="cs-CZ" dirty="0"/>
              <a:t>Optický kryt: kalené sklo</a:t>
            </a:r>
          </a:p>
          <a:p>
            <a:r>
              <a:rPr lang="cs-CZ" dirty="0"/>
              <a:t>Provozní teplota: -40°C ÷ +50°C</a:t>
            </a:r>
          </a:p>
          <a:p>
            <a:r>
              <a:rPr lang="cs-CZ" dirty="0"/>
              <a:t>Napětí: 198-264 V AC</a:t>
            </a:r>
          </a:p>
          <a:p>
            <a:pPr marL="0" indent="0">
              <a:buFont typeface="Arial" pitchFamily="34" charset="0"/>
              <a:buNone/>
            </a:pPr>
            <a:r>
              <a:rPr lang="cs-CZ" dirty="0"/>
              <a:t>                     176-280 V DC</a:t>
            </a:r>
          </a:p>
          <a:p>
            <a:r>
              <a:rPr lang="cs-CZ" dirty="0"/>
              <a:t>Životnost: 100.000 hodin, L90B10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endParaRPr lang="cs-CZ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endParaRPr lang="cs-CZ" dirty="0"/>
          </a:p>
        </p:txBody>
      </p:sp>
      <p:pic>
        <p:nvPicPr>
          <p:cNvPr id="5" name="Obrázek 4" descr="Obsah obrázku žlutá, hudba, buben&#10;&#10;Popis byl vytvořen automaticky">
            <a:extLst>
              <a:ext uri="{FF2B5EF4-FFF2-40B4-BE49-F238E27FC236}">
                <a16:creationId xmlns:a16="http://schemas.microsoft.com/office/drawing/2014/main" id="{1EA7EA6C-1E45-615D-013A-2F27437C81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11151" r="9400" b="5900"/>
          <a:stretch/>
        </p:blipFill>
        <p:spPr>
          <a:xfrm>
            <a:off x="198397" y="1412776"/>
            <a:ext cx="4608512" cy="322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14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495854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TRILUX LED 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B3A842-ED04-487D-BF72-AFB5152B8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6300" y="1412776"/>
            <a:ext cx="7260244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/>
              <a:t>Technické parametry:</a:t>
            </a:r>
          </a:p>
          <a:p>
            <a:pPr marL="0" indent="0">
              <a:buNone/>
            </a:pPr>
            <a:r>
              <a:rPr lang="cs-CZ" sz="2000" dirty="0"/>
              <a:t>591 33 01n     50W / 6980lm      140lm/W     4000K (standard)     8kg</a:t>
            </a:r>
          </a:p>
          <a:p>
            <a:pPr marL="0" indent="0">
              <a:buNone/>
            </a:pPr>
            <a:r>
              <a:rPr lang="cs-CZ" sz="2000" dirty="0"/>
              <a:t>591 33 02n     30W / 4613lm      148lm/W     4000K (standard)     8kg</a:t>
            </a:r>
          </a:p>
          <a:p>
            <a:pPr marL="0" indent="0">
              <a:buNone/>
            </a:pPr>
            <a:r>
              <a:rPr lang="cs-CZ" sz="2000" dirty="0"/>
              <a:t>591 33 03n     20W /  3020lm      146lm/W    4000K (standard)     8kg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000" dirty="0"/>
              <a:t>Možnost ovládání DALI-2</a:t>
            </a:r>
          </a:p>
          <a:p>
            <a:pPr marL="0" indent="0">
              <a:buNone/>
            </a:pPr>
            <a:r>
              <a:rPr lang="cs-CZ" sz="2000" dirty="0"/>
              <a:t>Funkce driveru: </a:t>
            </a:r>
            <a:r>
              <a:rPr lang="cs-CZ" sz="2000" dirty="0" err="1"/>
              <a:t>eCLO</a:t>
            </a:r>
            <a:r>
              <a:rPr lang="cs-CZ" sz="2000" dirty="0"/>
              <a:t>, ITG, IVG+, NFC, ETM+NTC, </a:t>
            </a:r>
            <a:r>
              <a:rPr lang="cs-CZ" sz="2000" dirty="0" err="1"/>
              <a:t>inputDIM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Teplota chromatičnosti: 4000K(standard), 5000K, 5700K, 6500K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 descr="Obsah obrázku text, podepsat, vektorová grafika&#10;&#10;Popis byl vytvořen automaticky">
            <a:extLst>
              <a:ext uri="{FF2B5EF4-FFF2-40B4-BE49-F238E27FC236}">
                <a16:creationId xmlns:a16="http://schemas.microsoft.com/office/drawing/2014/main" id="{25DF2D0F-481D-2039-A9C5-AD8363803B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32" y="892852"/>
            <a:ext cx="454377" cy="397331"/>
          </a:xfrm>
          <a:prstGeom prst="rect">
            <a:avLst/>
          </a:prstGeom>
        </p:spPr>
      </p:pic>
      <p:pic>
        <p:nvPicPr>
          <p:cNvPr id="8" name="Obrázek 7" descr="Obsah obrázku žlutá, hudba, buben&#10;&#10;Popis byl vytvořen automaticky">
            <a:extLst>
              <a:ext uri="{FF2B5EF4-FFF2-40B4-BE49-F238E27FC236}">
                <a16:creationId xmlns:a16="http://schemas.microsoft.com/office/drawing/2014/main" id="{BBC8B56C-1140-EB66-1706-AFC9AF807D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11151" r="9400" b="5900"/>
          <a:stretch/>
        </p:blipFill>
        <p:spPr>
          <a:xfrm>
            <a:off x="261764" y="1818060"/>
            <a:ext cx="4608512" cy="322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28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116632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BILUX LED</a:t>
            </a:r>
          </a:p>
        </p:txBody>
      </p:sp>
      <p:pic>
        <p:nvPicPr>
          <p:cNvPr id="8" name="Obrázek 7" descr="Obsah obrázku text, podepsat, vektorová grafika&#10;&#10;Popis byl vytvořen automaticky">
            <a:extLst>
              <a:ext uri="{FF2B5EF4-FFF2-40B4-BE49-F238E27FC236}">
                <a16:creationId xmlns:a16="http://schemas.microsoft.com/office/drawing/2014/main" id="{D7E73DFC-AAA4-4B0B-627B-0606A65C8A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540" y="488504"/>
            <a:ext cx="454377" cy="397331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4B9C0C9-EFF2-9F37-C572-2546F3D2D1B4}"/>
              </a:ext>
            </a:extLst>
          </p:cNvPr>
          <p:cNvSpPr txBox="1">
            <a:spLocks/>
          </p:cNvSpPr>
          <p:nvPr/>
        </p:nvSpPr>
        <p:spPr>
          <a:xfrm>
            <a:off x="4870276" y="1071778"/>
            <a:ext cx="7128792" cy="5776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LED svítidlo s IP66 pro zónu 2/22 </a:t>
            </a:r>
          </a:p>
          <a:p>
            <a:r>
              <a:rPr lang="cs-CZ" dirty="0"/>
              <a:t>Zatřídění:     II 3G Ex </a:t>
            </a:r>
            <a:r>
              <a:rPr lang="cs-CZ" dirty="0" err="1"/>
              <a:t>nR</a:t>
            </a:r>
            <a:r>
              <a:rPr lang="cs-CZ" dirty="0"/>
              <a:t> IIC T6 </a:t>
            </a:r>
            <a:r>
              <a:rPr lang="cs-CZ" dirty="0" err="1"/>
              <a:t>Gc</a:t>
            </a:r>
            <a:endParaRPr lang="cs-CZ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r>
              <a:rPr lang="cs-CZ" dirty="0"/>
              <a:t>                             II 3D Ex </a:t>
            </a:r>
            <a:r>
              <a:rPr lang="cs-CZ" dirty="0" err="1"/>
              <a:t>tc</a:t>
            </a:r>
            <a:r>
              <a:rPr lang="cs-CZ" dirty="0"/>
              <a:t> IIIC T80°C </a:t>
            </a:r>
            <a:r>
              <a:rPr lang="cs-CZ" dirty="0" err="1"/>
              <a:t>Dc</a:t>
            </a:r>
            <a:endParaRPr lang="cs-CZ" dirty="0"/>
          </a:p>
          <a:p>
            <a:r>
              <a:rPr lang="cs-CZ" dirty="0"/>
              <a:t>Těleso s přírubou: odlitky ze slitiny </a:t>
            </a:r>
            <a:r>
              <a:rPr lang="cs-CZ" dirty="0" err="1"/>
              <a:t>AlSi</a:t>
            </a:r>
            <a:endParaRPr lang="cs-CZ" dirty="0"/>
          </a:p>
          <a:p>
            <a:pPr>
              <a:lnSpc>
                <a:spcPct val="110000"/>
              </a:lnSpc>
            </a:pPr>
            <a:r>
              <a:rPr lang="cs-CZ" dirty="0"/>
              <a:t>Optický kryt: kalené sklo</a:t>
            </a:r>
          </a:p>
          <a:p>
            <a:r>
              <a:rPr lang="cs-CZ" dirty="0"/>
              <a:t>Provozní teplota: -40°C ÷ +50°C</a:t>
            </a:r>
          </a:p>
          <a:p>
            <a:r>
              <a:rPr lang="cs-CZ" dirty="0"/>
              <a:t>Napětí: 198-264 V AC</a:t>
            </a:r>
          </a:p>
          <a:p>
            <a:pPr marL="0" indent="0">
              <a:buFont typeface="Arial" pitchFamily="34" charset="0"/>
              <a:buNone/>
            </a:pPr>
            <a:r>
              <a:rPr lang="cs-CZ" dirty="0"/>
              <a:t>                     176-280 V DC</a:t>
            </a:r>
          </a:p>
          <a:p>
            <a:r>
              <a:rPr lang="cs-CZ" dirty="0"/>
              <a:t>Životnost: 100.000 hodin, L90B10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endParaRPr lang="cs-CZ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endParaRPr lang="cs-CZ" dirty="0"/>
          </a:p>
        </p:txBody>
      </p:sp>
      <p:pic>
        <p:nvPicPr>
          <p:cNvPr id="4" name="Obrázek 3" descr="Obsah obrázku žlutá, hudba, buben&#10;&#10;Popis byl vytvořen automaticky">
            <a:extLst>
              <a:ext uri="{FF2B5EF4-FFF2-40B4-BE49-F238E27FC236}">
                <a16:creationId xmlns:a16="http://schemas.microsoft.com/office/drawing/2014/main" id="{3537838F-A902-D7DE-AA69-40714C2872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" t="15257" r="9400" b="15766"/>
          <a:stretch/>
        </p:blipFill>
        <p:spPr>
          <a:xfrm>
            <a:off x="549796" y="1988840"/>
            <a:ext cx="4174028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49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398387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BILUX LED 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B3A842-ED04-487D-BF72-AFB5152B8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82244" y="1749198"/>
            <a:ext cx="7347253" cy="40324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/>
              <a:t>Technické parametry:</a:t>
            </a:r>
          </a:p>
          <a:p>
            <a:pPr marL="0" indent="0">
              <a:buNone/>
            </a:pPr>
            <a:r>
              <a:rPr lang="cs-CZ" sz="2000" dirty="0"/>
              <a:t>591 32 01n     30W / 4039lm      135lm/W     4000K (standard)    6kg</a:t>
            </a:r>
          </a:p>
          <a:p>
            <a:pPr marL="0" indent="0">
              <a:buNone/>
            </a:pPr>
            <a:r>
              <a:rPr lang="cs-CZ" sz="2000" dirty="0"/>
              <a:t>591 32 02n     20W / 2709lm     135lm/W      4000K (standard)    6kg</a:t>
            </a:r>
          </a:p>
          <a:p>
            <a:pPr marL="0" indent="0">
              <a:buNone/>
            </a:pPr>
            <a:r>
              <a:rPr lang="cs-CZ" sz="2000" dirty="0"/>
              <a:t>591 32 24n    12W /  1446lm     120lm/W     4000K (standard)     6kg</a:t>
            </a:r>
          </a:p>
          <a:p>
            <a:pPr marL="0" indent="0">
              <a:lnSpc>
                <a:spcPct val="50000"/>
              </a:lnSpc>
              <a:spcBef>
                <a:spcPts val="600"/>
              </a:spcBef>
              <a:buNone/>
            </a:pPr>
            <a:r>
              <a:rPr lang="cs-CZ" sz="2000" dirty="0"/>
              <a:t>(V DC)</a:t>
            </a:r>
          </a:p>
          <a:p>
            <a:pPr marL="0" indent="0">
              <a:lnSpc>
                <a:spcPct val="50000"/>
              </a:lnSpc>
              <a:spcBef>
                <a:spcPts val="600"/>
              </a:spcBef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Možnost ovládání DALI-2</a:t>
            </a:r>
          </a:p>
          <a:p>
            <a:pPr marL="0" indent="0">
              <a:buNone/>
            </a:pPr>
            <a:r>
              <a:rPr lang="cs-CZ" sz="2000" dirty="0"/>
              <a:t>Funkce driveru: </a:t>
            </a:r>
            <a:r>
              <a:rPr lang="cs-CZ" sz="2000" dirty="0" err="1"/>
              <a:t>eCLO</a:t>
            </a:r>
            <a:r>
              <a:rPr lang="cs-CZ" sz="2000" dirty="0"/>
              <a:t>, ITG, IVG+, NFC, ETM+NTC, </a:t>
            </a:r>
            <a:r>
              <a:rPr lang="cs-CZ" sz="2000" dirty="0" err="1"/>
              <a:t>inputDIM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Teplota chromatičnosti: 4000K, 5000K, 5700K, 6500K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 descr="Obsah obrázku text, podepsat, vektorová grafika&#10;&#10;Popis byl vytvořen automaticky">
            <a:extLst>
              <a:ext uri="{FF2B5EF4-FFF2-40B4-BE49-F238E27FC236}">
                <a16:creationId xmlns:a16="http://schemas.microsoft.com/office/drawing/2014/main" id="{25DF2D0F-481D-2039-A9C5-AD8363803B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32" y="892852"/>
            <a:ext cx="454377" cy="397331"/>
          </a:xfrm>
          <a:prstGeom prst="rect">
            <a:avLst/>
          </a:prstGeom>
        </p:spPr>
      </p:pic>
      <p:pic>
        <p:nvPicPr>
          <p:cNvPr id="7" name="Obrázek 6" descr="Obsah obrázku žlutá, hudba, buben&#10;&#10;Popis byl vytvořen automaticky">
            <a:extLst>
              <a:ext uri="{FF2B5EF4-FFF2-40B4-BE49-F238E27FC236}">
                <a16:creationId xmlns:a16="http://schemas.microsoft.com/office/drawing/2014/main" id="{828D11C1-6D63-82E9-0AEA-10BC943D29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" t="15257" r="9400" b="15766"/>
          <a:stretch/>
        </p:blipFill>
        <p:spPr>
          <a:xfrm>
            <a:off x="117748" y="1988840"/>
            <a:ext cx="4174028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34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116632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ERIS LED</a:t>
            </a:r>
          </a:p>
        </p:txBody>
      </p:sp>
      <p:pic>
        <p:nvPicPr>
          <p:cNvPr id="8" name="Obrázek 7" descr="Obsah obrázku text, podepsat, vektorová grafika&#10;&#10;Popis byl vytvořen automaticky">
            <a:extLst>
              <a:ext uri="{FF2B5EF4-FFF2-40B4-BE49-F238E27FC236}">
                <a16:creationId xmlns:a16="http://schemas.microsoft.com/office/drawing/2014/main" id="{D7E73DFC-AAA4-4B0B-627B-0606A65C8A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540" y="488504"/>
            <a:ext cx="454377" cy="397331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4B9C0C9-EFF2-9F37-C572-2546F3D2D1B4}"/>
              </a:ext>
            </a:extLst>
          </p:cNvPr>
          <p:cNvSpPr txBox="1">
            <a:spLocks/>
          </p:cNvSpPr>
          <p:nvPr/>
        </p:nvSpPr>
        <p:spPr>
          <a:xfrm>
            <a:off x="6094411" y="1124744"/>
            <a:ext cx="6192688" cy="5453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LED svítidlo s IP66 pro zónu 2/22 </a:t>
            </a:r>
          </a:p>
          <a:p>
            <a:r>
              <a:rPr lang="cs-CZ" dirty="0"/>
              <a:t>Zatřídění:     II 3G Ex </a:t>
            </a:r>
            <a:r>
              <a:rPr lang="cs-CZ" dirty="0" err="1"/>
              <a:t>nR</a:t>
            </a:r>
            <a:r>
              <a:rPr lang="cs-CZ" dirty="0"/>
              <a:t> IIC T6 </a:t>
            </a:r>
            <a:r>
              <a:rPr lang="cs-CZ" dirty="0" err="1"/>
              <a:t>Gc</a:t>
            </a:r>
            <a:endParaRPr lang="cs-CZ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r>
              <a:rPr lang="cs-CZ" dirty="0"/>
              <a:t>                             II 3D Ex </a:t>
            </a:r>
            <a:r>
              <a:rPr lang="cs-CZ" dirty="0" err="1"/>
              <a:t>tc</a:t>
            </a:r>
            <a:r>
              <a:rPr lang="cs-CZ" dirty="0"/>
              <a:t> IIIC T80°C </a:t>
            </a:r>
            <a:r>
              <a:rPr lang="cs-CZ" dirty="0" err="1"/>
              <a:t>Dc</a:t>
            </a:r>
            <a:endParaRPr lang="cs-CZ" dirty="0"/>
          </a:p>
          <a:p>
            <a:r>
              <a:rPr lang="cs-CZ" dirty="0"/>
              <a:t>Těleso s přírubou: odlitky ze slitiny </a:t>
            </a:r>
            <a:r>
              <a:rPr lang="cs-CZ" dirty="0" err="1"/>
              <a:t>AlSi</a:t>
            </a:r>
            <a:endParaRPr lang="cs-CZ" dirty="0"/>
          </a:p>
          <a:p>
            <a:pPr>
              <a:lnSpc>
                <a:spcPct val="110000"/>
              </a:lnSpc>
            </a:pPr>
            <a:r>
              <a:rPr lang="cs-CZ" dirty="0"/>
              <a:t>Optický kryt: kalené sklo</a:t>
            </a:r>
          </a:p>
          <a:p>
            <a:r>
              <a:rPr lang="cs-CZ" dirty="0"/>
              <a:t>Provozní teplota: -40°C ÷ +50°C</a:t>
            </a:r>
          </a:p>
          <a:p>
            <a:r>
              <a:rPr lang="cs-CZ" dirty="0"/>
              <a:t>Napětí: 198-264 V AC</a:t>
            </a:r>
          </a:p>
          <a:p>
            <a:pPr marL="0" indent="0">
              <a:buFont typeface="Arial" pitchFamily="34" charset="0"/>
              <a:buNone/>
            </a:pPr>
            <a:r>
              <a:rPr lang="cs-CZ" dirty="0"/>
              <a:t>                     176-280 V DC</a:t>
            </a:r>
          </a:p>
          <a:p>
            <a:r>
              <a:rPr lang="cs-CZ" dirty="0"/>
              <a:t>Životnost: 100.000 hodin, L90B10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endParaRPr lang="cs-CZ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endParaRPr lang="cs-CZ" dirty="0"/>
          </a:p>
        </p:txBody>
      </p:sp>
      <p:pic>
        <p:nvPicPr>
          <p:cNvPr id="5" name="Obrázek 4" descr="Obsah obrázku žlutá, hydrant&#10;&#10;Popis byl vytvořen automaticky">
            <a:extLst>
              <a:ext uri="{FF2B5EF4-FFF2-40B4-BE49-F238E27FC236}">
                <a16:creationId xmlns:a16="http://schemas.microsoft.com/office/drawing/2014/main" id="{40F4F960-9FB9-1357-6F08-45D45EE409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7" t="4851" r="24799" b="9051"/>
          <a:stretch/>
        </p:blipFill>
        <p:spPr>
          <a:xfrm>
            <a:off x="1341884" y="1484784"/>
            <a:ext cx="317976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55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495854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ERIS LED 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B3A842-ED04-487D-BF72-AFB5152B8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3627" y="1844824"/>
            <a:ext cx="7347253" cy="38164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u="sng" dirty="0"/>
              <a:t>Technické parametry:</a:t>
            </a:r>
          </a:p>
          <a:p>
            <a:pPr marL="0" indent="0">
              <a:buNone/>
            </a:pPr>
            <a:r>
              <a:rPr lang="cs-CZ" sz="2000" dirty="0"/>
              <a:t>591 15 01n     35W / 4786lm      137lm/W     4000K (standard)      6kg</a:t>
            </a:r>
          </a:p>
          <a:p>
            <a:pPr marL="0" indent="0">
              <a:buNone/>
            </a:pPr>
            <a:r>
              <a:rPr lang="cs-CZ" sz="2000" dirty="0"/>
              <a:t>591 15 02n     25W / 3533lm      141lm/W     4000K (standard)     6kg</a:t>
            </a:r>
          </a:p>
          <a:p>
            <a:pPr marL="0" indent="0">
              <a:buNone/>
            </a:pPr>
            <a:r>
              <a:rPr lang="cs-CZ" sz="2000" dirty="0"/>
              <a:t>591 15 03n     15W /  2179lm      143lm/W    4000K (standard)     6kg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1800" dirty="0"/>
              <a:t>Možnost ovládání DALI-2</a:t>
            </a:r>
          </a:p>
          <a:p>
            <a:pPr marL="0" indent="0">
              <a:buNone/>
            </a:pPr>
            <a:r>
              <a:rPr lang="cs-CZ" sz="1800" dirty="0"/>
              <a:t>Funkce driveru: </a:t>
            </a:r>
            <a:r>
              <a:rPr lang="cs-CZ" sz="1800" dirty="0" err="1"/>
              <a:t>eCLO</a:t>
            </a:r>
            <a:r>
              <a:rPr lang="cs-CZ" sz="1800" dirty="0"/>
              <a:t>, ITG, IVG+, NFC, ETM+NTC, </a:t>
            </a:r>
            <a:r>
              <a:rPr lang="cs-CZ" sz="1800" dirty="0" err="1"/>
              <a:t>inputDIM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Teplota chromatičnosti: 4000K (standard), 5000K, 5700K, 6500K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 descr="Obsah obrázku text, podepsat, vektorová grafika&#10;&#10;Popis byl vytvořen automaticky">
            <a:extLst>
              <a:ext uri="{FF2B5EF4-FFF2-40B4-BE49-F238E27FC236}">
                <a16:creationId xmlns:a16="http://schemas.microsoft.com/office/drawing/2014/main" id="{25DF2D0F-481D-2039-A9C5-AD8363803B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32" y="892852"/>
            <a:ext cx="454377" cy="397331"/>
          </a:xfrm>
          <a:prstGeom prst="rect">
            <a:avLst/>
          </a:prstGeom>
        </p:spPr>
      </p:pic>
      <p:pic>
        <p:nvPicPr>
          <p:cNvPr id="8" name="Obrázek 7" descr="Obsah obrázku žlutá, hydrant&#10;&#10;Popis byl vytvořen automaticky">
            <a:extLst>
              <a:ext uri="{FF2B5EF4-FFF2-40B4-BE49-F238E27FC236}">
                <a16:creationId xmlns:a16="http://schemas.microsoft.com/office/drawing/2014/main" id="{8200E929-098F-C51A-DB7B-9E6A39A0DB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7" t="4851" r="24799" b="9051"/>
          <a:stretch/>
        </p:blipFill>
        <p:spPr>
          <a:xfrm>
            <a:off x="621804" y="1592796"/>
            <a:ext cx="317976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80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interiér, automat&#10;&#10;Popis byl vytvořen automaticky">
            <a:extLst>
              <a:ext uri="{FF2B5EF4-FFF2-40B4-BE49-F238E27FC236}">
                <a16:creationId xmlns:a16="http://schemas.microsoft.com/office/drawing/2014/main" id="{F089F21D-4CF8-4FF3-B984-4B2F8C52BB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49"/>
          <a:stretch/>
        </p:blipFill>
        <p:spPr>
          <a:xfrm>
            <a:off x="9747633" y="3138732"/>
            <a:ext cx="2068274" cy="3410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0"/>
          </a:effec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E4F532A-349A-4C87-B41C-DD6BAF013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" y="4636078"/>
            <a:ext cx="3202675" cy="1951259"/>
          </a:xfrm>
          <a:prstGeom prst="rect">
            <a:avLst/>
          </a:prstGeom>
        </p:spPr>
      </p:pic>
      <p:pic>
        <p:nvPicPr>
          <p:cNvPr id="17" name="Obrázek 16" descr="Obsah obrázku interiér, lampa, světlo&#10;&#10;Popis byl vytvořen automaticky">
            <a:extLst>
              <a:ext uri="{FF2B5EF4-FFF2-40B4-BE49-F238E27FC236}">
                <a16:creationId xmlns:a16="http://schemas.microsoft.com/office/drawing/2014/main" id="{0E5C2384-76D8-415B-A887-A574CDA321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" b="31486"/>
          <a:stretch/>
        </p:blipFill>
        <p:spPr>
          <a:xfrm flipH="1">
            <a:off x="7313306" y="4636079"/>
            <a:ext cx="2102743" cy="191347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DA81E17-30E8-4069-BBA8-BC54AA02CBE3}"/>
              </a:ext>
            </a:extLst>
          </p:cNvPr>
          <p:cNvSpPr txBox="1"/>
          <p:nvPr/>
        </p:nvSpPr>
        <p:spPr>
          <a:xfrm>
            <a:off x="4222204" y="185786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Proces vývoje nových svítidel</a:t>
            </a:r>
          </a:p>
        </p:txBody>
      </p:sp>
      <p:pic>
        <p:nvPicPr>
          <p:cNvPr id="7" name="Obrázek 6" descr="Obsah obrázku text, elektronika, interiér, počítač&#10;&#10;Popis byl vytvořen automaticky">
            <a:extLst>
              <a:ext uri="{FF2B5EF4-FFF2-40B4-BE49-F238E27FC236}">
                <a16:creationId xmlns:a16="http://schemas.microsoft.com/office/drawing/2014/main" id="{B6A901EF-9413-4859-AEC6-244E5B6147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267" y="4482718"/>
            <a:ext cx="3152176" cy="2066830"/>
          </a:xfrm>
          <a:prstGeom prst="rect">
            <a:avLst/>
          </a:prstGeom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id="{C7A95B3C-89E2-420A-971D-5258E4736962}"/>
              </a:ext>
            </a:extLst>
          </p:cNvPr>
          <p:cNvGrpSpPr/>
          <p:nvPr/>
        </p:nvGrpSpPr>
        <p:grpSpPr>
          <a:xfrm>
            <a:off x="981844" y="635603"/>
            <a:ext cx="9765384" cy="3665969"/>
            <a:chOff x="981844" y="635603"/>
            <a:chExt cx="9765384" cy="3665969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2CE9C8DE-E0DB-4F69-89DC-915CF4BB3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844" y="635603"/>
              <a:ext cx="9765384" cy="3665969"/>
            </a:xfrm>
            <a:prstGeom prst="rect">
              <a:avLst/>
            </a:prstGeom>
          </p:spPr>
        </p:pic>
        <p:pic>
          <p:nvPicPr>
            <p:cNvPr id="14" name="Obrázek 13" descr="Obsah obrázku text, podepsat, vektorová grafika&#10;&#10;Popis byl vytvořen automaticky">
              <a:extLst>
                <a:ext uri="{FF2B5EF4-FFF2-40B4-BE49-F238E27FC236}">
                  <a16:creationId xmlns:a16="http://schemas.microsoft.com/office/drawing/2014/main" id="{0F9B8333-0102-4B9F-AF1C-722DB34C1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2564" y="3501008"/>
              <a:ext cx="383843" cy="3356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590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5000">
        <p159:morph option="byObject"/>
      </p:transition>
    </mc:Choice>
    <mc:Fallback xmlns="">
      <p:transition spd="slow" advTm="5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33380858-C9A7-F294-D22F-F9C5E0F5E16B}"/>
              </a:ext>
            </a:extLst>
          </p:cNvPr>
          <p:cNvSpPr txBox="1">
            <a:spLocks/>
          </p:cNvSpPr>
          <p:nvPr/>
        </p:nvSpPr>
        <p:spPr>
          <a:xfrm>
            <a:off x="1522411" y="513693"/>
            <a:ext cx="9144001" cy="74374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ES EXL400 LED </a:t>
            </a:r>
          </a:p>
        </p:txBody>
      </p:sp>
      <p:pic>
        <p:nvPicPr>
          <p:cNvPr id="7" name="Obrázek 6" descr="Obsah obrázku text, podepsat, vektorová grafika&#10;&#10;Popis byl vytvořen automaticky">
            <a:extLst>
              <a:ext uri="{FF2B5EF4-FFF2-40B4-BE49-F238E27FC236}">
                <a16:creationId xmlns:a16="http://schemas.microsoft.com/office/drawing/2014/main" id="{C8CD1AB0-44D5-A8A7-482A-1D62BC1076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72" y="885565"/>
            <a:ext cx="454377" cy="397331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895BD7C3-0C11-E745-CED4-F0A65A9D9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324" y="1988840"/>
            <a:ext cx="4824536" cy="1828318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2592295-5AA3-BDED-4FD3-25A8613FCE7F}"/>
              </a:ext>
            </a:extLst>
          </p:cNvPr>
          <p:cNvSpPr txBox="1">
            <a:spLocks/>
          </p:cNvSpPr>
          <p:nvPr/>
        </p:nvSpPr>
        <p:spPr>
          <a:xfrm>
            <a:off x="4424553" y="1484784"/>
            <a:ext cx="7128792" cy="5776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LED svítidlo s IP66 pro zónu 21; 2/22 </a:t>
            </a:r>
          </a:p>
          <a:p>
            <a:r>
              <a:rPr lang="cs-CZ" dirty="0"/>
              <a:t>Zatřídění:     II 3G Ex  </a:t>
            </a:r>
            <a:r>
              <a:rPr lang="cs-CZ" dirty="0" err="1"/>
              <a:t>ec</a:t>
            </a:r>
            <a:r>
              <a:rPr lang="cs-CZ" dirty="0"/>
              <a:t>  IIC T6/T5 </a:t>
            </a:r>
            <a:r>
              <a:rPr lang="cs-CZ" dirty="0" err="1"/>
              <a:t>Gc</a:t>
            </a:r>
            <a:endParaRPr lang="cs-CZ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r>
              <a:rPr lang="cs-CZ" dirty="0"/>
              <a:t>                             II 2D Ex </a:t>
            </a:r>
            <a:r>
              <a:rPr lang="cs-CZ" dirty="0" err="1"/>
              <a:t>tb</a:t>
            </a:r>
            <a:r>
              <a:rPr lang="cs-CZ" dirty="0"/>
              <a:t> IIIC T75°C/100°C </a:t>
            </a:r>
            <a:r>
              <a:rPr lang="cs-CZ" dirty="0" err="1"/>
              <a:t>Db</a:t>
            </a:r>
            <a:endParaRPr lang="cs-CZ" dirty="0"/>
          </a:p>
          <a:p>
            <a:r>
              <a:rPr lang="cs-CZ" dirty="0"/>
              <a:t>Těleso: eloxovaný hliník</a:t>
            </a:r>
          </a:p>
          <a:p>
            <a:pPr>
              <a:lnSpc>
                <a:spcPct val="110000"/>
              </a:lnSpc>
            </a:pPr>
            <a:r>
              <a:rPr lang="cs-CZ" dirty="0"/>
              <a:t>Optický kryt: tvrzené sklo, polykarbonát nebo PMMA</a:t>
            </a:r>
          </a:p>
          <a:p>
            <a:r>
              <a:rPr lang="cs-CZ" dirty="0"/>
              <a:t>Provozní teplota: -20°C ÷ +60°C</a:t>
            </a:r>
          </a:p>
          <a:p>
            <a:r>
              <a:rPr lang="cs-CZ" dirty="0"/>
              <a:t>Napětí: 220-240 V AC</a:t>
            </a:r>
          </a:p>
          <a:p>
            <a:r>
              <a:rPr lang="cs-CZ" dirty="0"/>
              <a:t>Životnost: &gt;70.000 hodin, L</a:t>
            </a:r>
            <a:r>
              <a:rPr lang="cs-CZ" baseline="-25000" dirty="0"/>
              <a:t>80</a:t>
            </a:r>
            <a:r>
              <a:rPr lang="cs-CZ" dirty="0"/>
              <a:t>B</a:t>
            </a:r>
            <a:r>
              <a:rPr lang="cs-CZ" baseline="-25000" dirty="0"/>
              <a:t>20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endParaRPr lang="cs-CZ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0431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33380858-C9A7-F294-D22F-F9C5E0F5E16B}"/>
              </a:ext>
            </a:extLst>
          </p:cNvPr>
          <p:cNvSpPr txBox="1">
            <a:spLocks/>
          </p:cNvSpPr>
          <p:nvPr/>
        </p:nvSpPr>
        <p:spPr>
          <a:xfrm>
            <a:off x="1522411" y="513693"/>
            <a:ext cx="9144001" cy="74374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ES EXL400 LED </a:t>
            </a:r>
          </a:p>
        </p:txBody>
      </p:sp>
      <p:pic>
        <p:nvPicPr>
          <p:cNvPr id="7" name="Obrázek 6" descr="Obsah obrázku text, podepsat, vektorová grafika&#10;&#10;Popis byl vytvořen automaticky">
            <a:extLst>
              <a:ext uri="{FF2B5EF4-FFF2-40B4-BE49-F238E27FC236}">
                <a16:creationId xmlns:a16="http://schemas.microsoft.com/office/drawing/2014/main" id="{C8CD1AB0-44D5-A8A7-482A-1D62BC1076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72" y="885565"/>
            <a:ext cx="454377" cy="397331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895BD7C3-0C11-E745-CED4-F0A65A9D9C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0" r="8956"/>
          <a:stretch/>
        </p:blipFill>
        <p:spPr>
          <a:xfrm>
            <a:off x="0" y="1844824"/>
            <a:ext cx="3816424" cy="1828318"/>
          </a:xfrm>
          <a:prstGeom prst="rect">
            <a:avLst/>
          </a:prstGeom>
        </p:spPr>
      </p:pic>
      <p:pic>
        <p:nvPicPr>
          <p:cNvPr id="8" name="Obrázek 7" descr="Obsah obrázku stůl&#10;&#10;Popis byl vytvořen automaticky">
            <a:extLst>
              <a:ext uri="{FF2B5EF4-FFF2-40B4-BE49-F238E27FC236}">
                <a16:creationId xmlns:a16="http://schemas.microsoft.com/office/drawing/2014/main" id="{FB1F5174-29D5-116A-C785-4F9167BE29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5"/>
          <a:stretch/>
        </p:blipFill>
        <p:spPr>
          <a:xfrm>
            <a:off x="4006180" y="2024844"/>
            <a:ext cx="726497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38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33380858-C9A7-F294-D22F-F9C5E0F5E16B}"/>
              </a:ext>
            </a:extLst>
          </p:cNvPr>
          <p:cNvSpPr txBox="1">
            <a:spLocks/>
          </p:cNvSpPr>
          <p:nvPr/>
        </p:nvSpPr>
        <p:spPr>
          <a:xfrm>
            <a:off x="1522411" y="513693"/>
            <a:ext cx="9144001" cy="74374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ES EXL400 LED </a:t>
            </a:r>
          </a:p>
        </p:txBody>
      </p:sp>
      <p:pic>
        <p:nvPicPr>
          <p:cNvPr id="7" name="Obrázek 6" descr="Obsah obrázku text, podepsat, vektorová grafika&#10;&#10;Popis byl vytvořen automaticky">
            <a:extLst>
              <a:ext uri="{FF2B5EF4-FFF2-40B4-BE49-F238E27FC236}">
                <a16:creationId xmlns:a16="http://schemas.microsoft.com/office/drawing/2014/main" id="{C8CD1AB0-44D5-A8A7-482A-1D62BC1076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72" y="885565"/>
            <a:ext cx="454377" cy="397331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895BD7C3-0C11-E745-CED4-F0A65A9D9C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0" r="8956"/>
          <a:stretch/>
        </p:blipFill>
        <p:spPr>
          <a:xfrm>
            <a:off x="0" y="1844824"/>
            <a:ext cx="3816424" cy="1828318"/>
          </a:xfrm>
          <a:prstGeom prst="rect">
            <a:avLst/>
          </a:prstGeom>
        </p:spPr>
      </p:pic>
      <p:pic>
        <p:nvPicPr>
          <p:cNvPr id="3" name="Obrázek 2" descr="Obsah obrázku stůl">
            <a:extLst>
              <a:ext uri="{FF2B5EF4-FFF2-40B4-BE49-F238E27FC236}">
                <a16:creationId xmlns:a16="http://schemas.microsoft.com/office/drawing/2014/main" id="{2F0FD712-3DB5-7752-B101-6FFF1C9C2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228" y="1604087"/>
            <a:ext cx="6043353" cy="427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29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33380858-C9A7-F294-D22F-F9C5E0F5E16B}"/>
              </a:ext>
            </a:extLst>
          </p:cNvPr>
          <p:cNvSpPr txBox="1">
            <a:spLocks/>
          </p:cNvSpPr>
          <p:nvPr/>
        </p:nvSpPr>
        <p:spPr>
          <a:xfrm>
            <a:off x="1522411" y="513693"/>
            <a:ext cx="9144001" cy="74374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ES EXL400 LED </a:t>
            </a:r>
          </a:p>
        </p:txBody>
      </p:sp>
      <p:pic>
        <p:nvPicPr>
          <p:cNvPr id="7" name="Obrázek 6" descr="Obsah obrázku text, podepsat, vektorová grafika&#10;&#10;Popis byl vytvořen automaticky">
            <a:extLst>
              <a:ext uri="{FF2B5EF4-FFF2-40B4-BE49-F238E27FC236}">
                <a16:creationId xmlns:a16="http://schemas.microsoft.com/office/drawing/2014/main" id="{C8CD1AB0-44D5-A8A7-482A-1D62BC1076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72" y="885565"/>
            <a:ext cx="454377" cy="397331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895BD7C3-0C11-E745-CED4-F0A65A9D9C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0" r="8956"/>
          <a:stretch/>
        </p:blipFill>
        <p:spPr>
          <a:xfrm>
            <a:off x="0" y="1844824"/>
            <a:ext cx="3816424" cy="1828318"/>
          </a:xfrm>
          <a:prstGeom prst="rect">
            <a:avLst/>
          </a:prstGeom>
        </p:spPr>
      </p:pic>
      <p:pic>
        <p:nvPicPr>
          <p:cNvPr id="4" name="Obrázek 3" descr="Obsah obrázku stůl&#10;&#10;Popis byl vytvořen automaticky">
            <a:extLst>
              <a:ext uri="{FF2B5EF4-FFF2-40B4-BE49-F238E27FC236}">
                <a16:creationId xmlns:a16="http://schemas.microsoft.com/office/drawing/2014/main" id="{B07285EA-94B3-65AC-082C-834E36141F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" t="1947"/>
          <a:stretch/>
        </p:blipFill>
        <p:spPr>
          <a:xfrm>
            <a:off x="4132448" y="1988840"/>
            <a:ext cx="6804248" cy="362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13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33380858-C9A7-F294-D22F-F9C5E0F5E16B}"/>
              </a:ext>
            </a:extLst>
          </p:cNvPr>
          <p:cNvSpPr txBox="1">
            <a:spLocks/>
          </p:cNvSpPr>
          <p:nvPr/>
        </p:nvSpPr>
        <p:spPr>
          <a:xfrm>
            <a:off x="1522411" y="513693"/>
            <a:ext cx="9144001" cy="74374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ES EXL450 LED </a:t>
            </a:r>
          </a:p>
        </p:txBody>
      </p:sp>
      <p:pic>
        <p:nvPicPr>
          <p:cNvPr id="7" name="Obrázek 6" descr="Obsah obrázku text, podepsat, vektorová grafika&#10;&#10;Popis byl vytvořen automaticky">
            <a:extLst>
              <a:ext uri="{FF2B5EF4-FFF2-40B4-BE49-F238E27FC236}">
                <a16:creationId xmlns:a16="http://schemas.microsoft.com/office/drawing/2014/main" id="{C8CD1AB0-44D5-A8A7-482A-1D62BC1076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72" y="885565"/>
            <a:ext cx="454377" cy="39733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0EEE2DB-3D46-2245-27E8-C2D67951A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1916832"/>
            <a:ext cx="3394018" cy="2304256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2EC5004-6737-BECB-7BA7-0495A238B989}"/>
              </a:ext>
            </a:extLst>
          </p:cNvPr>
          <p:cNvSpPr txBox="1">
            <a:spLocks/>
          </p:cNvSpPr>
          <p:nvPr/>
        </p:nvSpPr>
        <p:spPr>
          <a:xfrm>
            <a:off x="4424553" y="1412776"/>
            <a:ext cx="7128792" cy="5776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LED svítidlo s IP66 pro zónu 21; 2/22 </a:t>
            </a:r>
          </a:p>
          <a:p>
            <a:r>
              <a:rPr lang="cs-CZ" dirty="0"/>
              <a:t>Zatřídění:     II 3G Ex  </a:t>
            </a:r>
            <a:r>
              <a:rPr lang="cs-CZ" dirty="0" err="1"/>
              <a:t>ec</a:t>
            </a:r>
            <a:r>
              <a:rPr lang="cs-CZ" dirty="0"/>
              <a:t>  IIC T6/T4 </a:t>
            </a:r>
            <a:r>
              <a:rPr lang="cs-CZ" dirty="0" err="1"/>
              <a:t>Gc</a:t>
            </a:r>
            <a:endParaRPr lang="cs-CZ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r>
              <a:rPr lang="cs-CZ" dirty="0"/>
              <a:t>                             II 2D Ex </a:t>
            </a:r>
            <a:r>
              <a:rPr lang="cs-CZ" dirty="0" err="1"/>
              <a:t>tb</a:t>
            </a:r>
            <a:r>
              <a:rPr lang="cs-CZ" dirty="0"/>
              <a:t> IIIC T80°C/105°C </a:t>
            </a:r>
            <a:r>
              <a:rPr lang="cs-CZ" dirty="0" err="1"/>
              <a:t>Db</a:t>
            </a:r>
            <a:endParaRPr lang="cs-CZ" dirty="0"/>
          </a:p>
          <a:p>
            <a:r>
              <a:rPr lang="cs-CZ" dirty="0"/>
              <a:t>Těleso: eloxovaný hliník</a:t>
            </a:r>
          </a:p>
          <a:p>
            <a:pPr>
              <a:lnSpc>
                <a:spcPct val="110000"/>
              </a:lnSpc>
            </a:pPr>
            <a:r>
              <a:rPr lang="cs-CZ" dirty="0"/>
              <a:t>Optický kryt: tvrzené sklo nebo polykarbonát</a:t>
            </a:r>
          </a:p>
          <a:p>
            <a:r>
              <a:rPr lang="cs-CZ" dirty="0"/>
              <a:t>Provozní teplota: -40°C ÷ +65°C</a:t>
            </a:r>
          </a:p>
          <a:p>
            <a:r>
              <a:rPr lang="cs-CZ" dirty="0"/>
              <a:t>Napětí: 230-277 V (24E)</a:t>
            </a:r>
          </a:p>
          <a:p>
            <a:pPr marL="0" indent="0">
              <a:buNone/>
            </a:pPr>
            <a:r>
              <a:rPr lang="cs-CZ" dirty="0"/>
              <a:t>                     230-305V (35E)</a:t>
            </a:r>
          </a:p>
          <a:p>
            <a:r>
              <a:rPr lang="cs-CZ" dirty="0"/>
              <a:t>Životnost: &gt;50.000 hodin, L</a:t>
            </a:r>
            <a:r>
              <a:rPr lang="cs-CZ" baseline="-25000" dirty="0"/>
              <a:t>80</a:t>
            </a:r>
            <a:r>
              <a:rPr lang="cs-CZ" dirty="0"/>
              <a:t>B</a:t>
            </a:r>
            <a:r>
              <a:rPr lang="cs-CZ" baseline="-25000" dirty="0"/>
              <a:t>10</a:t>
            </a:r>
          </a:p>
          <a:p>
            <a:pPr marL="0" indent="0">
              <a:buNone/>
            </a:pPr>
            <a:r>
              <a:rPr lang="cs-CZ" baseline="-25000" dirty="0"/>
              <a:t>                                     </a:t>
            </a:r>
            <a:r>
              <a:rPr lang="cs-CZ" dirty="0"/>
              <a:t>&gt;70.000 hodin, L</a:t>
            </a:r>
            <a:r>
              <a:rPr lang="cs-CZ" baseline="-25000" dirty="0"/>
              <a:t>70</a:t>
            </a:r>
            <a:r>
              <a:rPr lang="cs-CZ" dirty="0"/>
              <a:t>B</a:t>
            </a:r>
            <a:r>
              <a:rPr lang="cs-CZ" baseline="-25000" dirty="0"/>
              <a:t>10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endParaRPr lang="cs-CZ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2532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33380858-C9A7-F294-D22F-F9C5E0F5E16B}"/>
              </a:ext>
            </a:extLst>
          </p:cNvPr>
          <p:cNvSpPr txBox="1">
            <a:spLocks/>
          </p:cNvSpPr>
          <p:nvPr/>
        </p:nvSpPr>
        <p:spPr>
          <a:xfrm>
            <a:off x="1522411" y="513693"/>
            <a:ext cx="9144001" cy="74374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ES EXL450 LED </a:t>
            </a:r>
          </a:p>
        </p:txBody>
      </p:sp>
      <p:pic>
        <p:nvPicPr>
          <p:cNvPr id="7" name="Obrázek 6" descr="Obsah obrázku text, podepsat, vektorová grafika&#10;&#10;Popis byl vytvořen automaticky">
            <a:extLst>
              <a:ext uri="{FF2B5EF4-FFF2-40B4-BE49-F238E27FC236}">
                <a16:creationId xmlns:a16="http://schemas.microsoft.com/office/drawing/2014/main" id="{C8CD1AB0-44D5-A8A7-482A-1D62BC1076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72" y="885565"/>
            <a:ext cx="454377" cy="39733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0EEE2DB-3D46-2245-27E8-C2D67951A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1916832"/>
            <a:ext cx="2439450" cy="1656184"/>
          </a:xfrm>
          <a:prstGeom prst="rect">
            <a:avLst/>
          </a:prstGeom>
        </p:spPr>
      </p:pic>
      <p:pic>
        <p:nvPicPr>
          <p:cNvPr id="4" name="Obrázek 3" descr="Obsah obrázku stůl&#10;&#10;Popis byl vytvořen automaticky">
            <a:extLst>
              <a:ext uri="{FF2B5EF4-FFF2-40B4-BE49-F238E27FC236}">
                <a16:creationId xmlns:a16="http://schemas.microsoft.com/office/drawing/2014/main" id="{E31308EB-6713-277D-D69C-8A978B54D0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" b="-1"/>
          <a:stretch/>
        </p:blipFill>
        <p:spPr>
          <a:xfrm>
            <a:off x="3263771" y="2420888"/>
            <a:ext cx="7823826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116632"/>
            <a:ext cx="9144001" cy="743744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MINIMINEX LED</a:t>
            </a:r>
          </a:p>
        </p:txBody>
      </p:sp>
      <p:pic>
        <p:nvPicPr>
          <p:cNvPr id="8" name="Obrázek 7" descr="Obsah obrázku text, podepsat, vektorová grafika&#10;&#10;Popis byl vytvořen automaticky">
            <a:extLst>
              <a:ext uri="{FF2B5EF4-FFF2-40B4-BE49-F238E27FC236}">
                <a16:creationId xmlns:a16="http://schemas.microsoft.com/office/drawing/2014/main" id="{D7E73DFC-AAA4-4B0B-627B-0606A65C8A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580" y="512839"/>
            <a:ext cx="454377" cy="397331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4B9C0C9-EFF2-9F37-C572-2546F3D2D1B4}"/>
              </a:ext>
            </a:extLst>
          </p:cNvPr>
          <p:cNvSpPr txBox="1">
            <a:spLocks/>
          </p:cNvSpPr>
          <p:nvPr/>
        </p:nvSpPr>
        <p:spPr>
          <a:xfrm>
            <a:off x="6094411" y="1484784"/>
            <a:ext cx="6912768" cy="5776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Důlní LED svítidlo s IP66 </a:t>
            </a:r>
          </a:p>
          <a:p>
            <a:r>
              <a:rPr lang="cs-CZ" dirty="0"/>
              <a:t>Zatřídění:     I M2 Ex </a:t>
            </a:r>
            <a:r>
              <a:rPr lang="cs-CZ" dirty="0" err="1"/>
              <a:t>db</a:t>
            </a:r>
            <a:r>
              <a:rPr lang="cs-CZ" dirty="0"/>
              <a:t> op </a:t>
            </a:r>
            <a:r>
              <a:rPr lang="cs-CZ" dirty="0" err="1"/>
              <a:t>is</a:t>
            </a:r>
            <a:r>
              <a:rPr lang="cs-CZ" dirty="0"/>
              <a:t> I </a:t>
            </a:r>
            <a:r>
              <a:rPr lang="cs-CZ" dirty="0" err="1"/>
              <a:t>Mb</a:t>
            </a:r>
            <a:endParaRPr lang="cs-CZ" dirty="0"/>
          </a:p>
          <a:p>
            <a:r>
              <a:rPr lang="cs-CZ" dirty="0"/>
              <a:t>Těleso s přírubou: odlitky z šedé litiny</a:t>
            </a:r>
          </a:p>
          <a:p>
            <a:pPr>
              <a:lnSpc>
                <a:spcPct val="110000"/>
              </a:lnSpc>
            </a:pPr>
            <a:r>
              <a:rPr lang="cs-CZ" dirty="0"/>
              <a:t>Optický kryt: kalené sklo</a:t>
            </a:r>
          </a:p>
          <a:p>
            <a:r>
              <a:rPr lang="cs-CZ" dirty="0"/>
              <a:t>Provozní teplota: -20°C ÷ +40°C</a:t>
            </a:r>
          </a:p>
          <a:p>
            <a:r>
              <a:rPr lang="cs-CZ" dirty="0"/>
              <a:t>Životnost: 50.000 hodin, L80B20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endParaRPr lang="cs-CZ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endParaRPr lang="cs-CZ" dirty="0"/>
          </a:p>
        </p:txBody>
      </p:sp>
      <p:pic>
        <p:nvPicPr>
          <p:cNvPr id="4" name="Obrázek 3" descr="Obsah obrázku žlutá, hydrant, objekt v exteriéru&#10;&#10;Popis byl vytvořen automaticky">
            <a:extLst>
              <a:ext uri="{FF2B5EF4-FFF2-40B4-BE49-F238E27FC236}">
                <a16:creationId xmlns:a16="http://schemas.microsoft.com/office/drawing/2014/main" id="{E58D4BC3-2924-A946-0E23-A6671FFFD2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7478" r="14300" b="10101"/>
          <a:stretch/>
        </p:blipFill>
        <p:spPr>
          <a:xfrm>
            <a:off x="970705" y="1326003"/>
            <a:ext cx="3714523" cy="3204194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5E2CCF7-6D96-9F1F-213A-D714BD758F6F}"/>
              </a:ext>
            </a:extLst>
          </p:cNvPr>
          <p:cNvSpPr txBox="1">
            <a:spLocks/>
          </p:cNvSpPr>
          <p:nvPr/>
        </p:nvSpPr>
        <p:spPr>
          <a:xfrm>
            <a:off x="4668801" y="4995825"/>
            <a:ext cx="7347253" cy="15807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u="sng" dirty="0"/>
              <a:t>Technické parametry:</a:t>
            </a:r>
          </a:p>
          <a:p>
            <a:pPr marL="0" indent="0">
              <a:buFont typeface="Arial" pitchFamily="34" charset="0"/>
              <a:buNone/>
            </a:pPr>
            <a:r>
              <a:rPr lang="cs-CZ" dirty="0"/>
              <a:t>591 40 01     25W / 2600lm      104lm/W     4000K     14kg</a:t>
            </a:r>
          </a:p>
          <a:p>
            <a:pPr marL="0" indent="0">
              <a:buFont typeface="Arial" pitchFamily="34" charset="0"/>
              <a:buNone/>
            </a:pPr>
            <a:endParaRPr lang="cs-CZ" dirty="0"/>
          </a:p>
          <a:p>
            <a:pPr marL="0" indent="0">
              <a:buFont typeface="Arial" pitchFamily="34" charset="0"/>
              <a:buNone/>
            </a:pPr>
            <a:endParaRPr lang="cs-CZ" dirty="0"/>
          </a:p>
          <a:p>
            <a:pPr marL="0" indent="0">
              <a:buFont typeface="Arial" pitchFamily="34" charset="0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8118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88" y="269190"/>
            <a:ext cx="11017224" cy="743744"/>
          </a:xfrm>
        </p:spPr>
        <p:txBody>
          <a:bodyPr anchor="b">
            <a:normAutofit fontScale="90000"/>
          </a:bodyPr>
          <a:lstStyle/>
          <a:p>
            <a:pPr algn="ctr"/>
            <a:r>
              <a:rPr lang="cs-CZ" dirty="0"/>
              <a:t>INSTALAČNÍ ZAŘÍZENÍ DO PROSTŘEDÍ S NEBEZPEČÍM VÝBUCHU</a:t>
            </a:r>
          </a:p>
        </p:txBody>
      </p:sp>
      <p:pic>
        <p:nvPicPr>
          <p:cNvPr id="8" name="Obrázek 7" descr="Obsah obrázku text, podepsat, vektorová grafika&#10;&#10;Popis byl vytvořen automaticky">
            <a:extLst>
              <a:ext uri="{FF2B5EF4-FFF2-40B4-BE49-F238E27FC236}">
                <a16:creationId xmlns:a16="http://schemas.microsoft.com/office/drawing/2014/main" id="{D7E73DFC-AAA4-4B0B-627B-0606A65C8A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00" y="669646"/>
            <a:ext cx="454377" cy="397331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4B9C0C9-EFF2-9F37-C572-2546F3D2D1B4}"/>
              </a:ext>
            </a:extLst>
          </p:cNvPr>
          <p:cNvSpPr txBox="1">
            <a:spLocks/>
          </p:cNvSpPr>
          <p:nvPr/>
        </p:nvSpPr>
        <p:spPr>
          <a:xfrm>
            <a:off x="3884493" y="2151672"/>
            <a:ext cx="6912768" cy="4048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ES RK 01</a:t>
            </a:r>
          </a:p>
          <a:p>
            <a:r>
              <a:rPr lang="cs-CZ" dirty="0"/>
              <a:t>Rozvodná skříň</a:t>
            </a:r>
          </a:p>
          <a:p>
            <a:r>
              <a:rPr lang="cs-CZ" dirty="0"/>
              <a:t>Zóna 1/21, 2/22</a:t>
            </a:r>
          </a:p>
          <a:p>
            <a:r>
              <a:rPr lang="cs-CZ" dirty="0"/>
              <a:t>Vyrobeno z PA polyamidu vyztuženého skelnými vlákny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endParaRPr lang="cs-CZ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endParaRPr lang="cs-CZ" dirty="0"/>
          </a:p>
        </p:txBody>
      </p:sp>
      <p:pic>
        <p:nvPicPr>
          <p:cNvPr id="7" name="Obrázek 6" descr="Obsah obrázku fotoaparát, elektronika&#10;&#10;Popis byl vytvořen automaticky">
            <a:extLst>
              <a:ext uri="{FF2B5EF4-FFF2-40B4-BE49-F238E27FC236}">
                <a16:creationId xmlns:a16="http://schemas.microsoft.com/office/drawing/2014/main" id="{25F65490-1916-D0AE-FF7E-2F835C0CCF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1916832"/>
            <a:ext cx="2319533" cy="24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39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88" y="269190"/>
            <a:ext cx="11017224" cy="743744"/>
          </a:xfrm>
        </p:spPr>
        <p:txBody>
          <a:bodyPr anchor="b">
            <a:normAutofit fontScale="90000"/>
          </a:bodyPr>
          <a:lstStyle/>
          <a:p>
            <a:pPr algn="ctr"/>
            <a:r>
              <a:rPr lang="cs-CZ" dirty="0"/>
              <a:t>INSTALAČNÍ ZAŘÍZENÍ DO PROSTŘEDÍ S NEBEZPEČÍM VÝBUCHU</a:t>
            </a:r>
          </a:p>
        </p:txBody>
      </p:sp>
      <p:pic>
        <p:nvPicPr>
          <p:cNvPr id="8" name="Obrázek 7" descr="Obsah obrázku text, podepsat, vektorová grafika&#10;&#10;Popis byl vytvořen automaticky">
            <a:extLst>
              <a:ext uri="{FF2B5EF4-FFF2-40B4-BE49-F238E27FC236}">
                <a16:creationId xmlns:a16="http://schemas.microsoft.com/office/drawing/2014/main" id="{D7E73DFC-AAA4-4B0B-627B-0606A65C8A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00" y="669646"/>
            <a:ext cx="454377" cy="397331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4B9C0C9-EFF2-9F37-C572-2546F3D2D1B4}"/>
              </a:ext>
            </a:extLst>
          </p:cNvPr>
          <p:cNvSpPr txBox="1">
            <a:spLocks/>
          </p:cNvSpPr>
          <p:nvPr/>
        </p:nvSpPr>
        <p:spPr>
          <a:xfrm>
            <a:off x="909836" y="4407777"/>
            <a:ext cx="1368152" cy="629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ES RK 01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endParaRPr lang="cs-CZ" dirty="0"/>
          </a:p>
        </p:txBody>
      </p:sp>
      <p:pic>
        <p:nvPicPr>
          <p:cNvPr id="7" name="Obrázek 6" descr="Obsah obrázku fotoaparát, elektronika&#10;&#10;Popis byl vytvořen automaticky">
            <a:extLst>
              <a:ext uri="{FF2B5EF4-FFF2-40B4-BE49-F238E27FC236}">
                <a16:creationId xmlns:a16="http://schemas.microsoft.com/office/drawing/2014/main" id="{25F65490-1916-D0AE-FF7E-2F835C0CCF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1916832"/>
            <a:ext cx="2319533" cy="2438405"/>
          </a:xfrm>
          <a:prstGeom prst="rect">
            <a:avLst/>
          </a:prstGeom>
        </p:spPr>
      </p:pic>
      <p:pic>
        <p:nvPicPr>
          <p:cNvPr id="3" name="Obrázek 2" descr="Obsah obrázku stůl&#10;&#10;Popis byl vytvořen automaticky">
            <a:extLst>
              <a:ext uri="{FF2B5EF4-FFF2-40B4-BE49-F238E27FC236}">
                <a16:creationId xmlns:a16="http://schemas.microsoft.com/office/drawing/2014/main" id="{D2849625-703D-7A6F-5AA4-6FF1BA0B9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92" y="1380102"/>
            <a:ext cx="5039216" cy="529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19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88" y="269190"/>
            <a:ext cx="11017224" cy="743744"/>
          </a:xfrm>
        </p:spPr>
        <p:txBody>
          <a:bodyPr anchor="b">
            <a:normAutofit fontScale="90000"/>
          </a:bodyPr>
          <a:lstStyle/>
          <a:p>
            <a:pPr algn="ctr"/>
            <a:r>
              <a:rPr lang="cs-CZ" dirty="0"/>
              <a:t>INSTALAČNÍ ZAŘÍZENÍ DO PROSTŘEDÍ S NEBEZPEČÍM VÝBUCHU</a:t>
            </a:r>
          </a:p>
        </p:txBody>
      </p:sp>
      <p:pic>
        <p:nvPicPr>
          <p:cNvPr id="8" name="Obrázek 7" descr="Obsah obrázku text, podepsat, vektorová grafika&#10;&#10;Popis byl vytvořen automaticky">
            <a:extLst>
              <a:ext uri="{FF2B5EF4-FFF2-40B4-BE49-F238E27FC236}">
                <a16:creationId xmlns:a16="http://schemas.microsoft.com/office/drawing/2014/main" id="{D7E73DFC-AAA4-4B0B-627B-0606A65C8A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00" y="669646"/>
            <a:ext cx="454377" cy="397331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4B9C0C9-EFF2-9F37-C572-2546F3D2D1B4}"/>
              </a:ext>
            </a:extLst>
          </p:cNvPr>
          <p:cNvSpPr txBox="1">
            <a:spLocks/>
          </p:cNvSpPr>
          <p:nvPr/>
        </p:nvSpPr>
        <p:spPr>
          <a:xfrm>
            <a:off x="3884493" y="2151672"/>
            <a:ext cx="6912768" cy="4048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ES SKX SW</a:t>
            </a:r>
          </a:p>
          <a:p>
            <a:r>
              <a:rPr lang="cs-CZ" dirty="0"/>
              <a:t>Vypínač</a:t>
            </a:r>
          </a:p>
          <a:p>
            <a:r>
              <a:rPr lang="cs-CZ" dirty="0"/>
              <a:t>Zóna 1, 2</a:t>
            </a:r>
          </a:p>
          <a:p>
            <a:r>
              <a:rPr lang="cs-CZ" dirty="0"/>
              <a:t>Vyrobeno z polyesterového plastu, který je vyztužený skelnými vlákny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endParaRPr lang="cs-CZ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endParaRPr lang="cs-CZ" dirty="0"/>
          </a:p>
        </p:txBody>
      </p:sp>
      <p:pic>
        <p:nvPicPr>
          <p:cNvPr id="4" name="Obrázek 3" descr="Obsah obrázku fotoaparát, elektronika, černá&#10;&#10;Popis byl vytvořen automaticky">
            <a:extLst>
              <a:ext uri="{FF2B5EF4-FFF2-40B4-BE49-F238E27FC236}">
                <a16:creationId xmlns:a16="http://schemas.microsoft.com/office/drawing/2014/main" id="{4622EB70-7779-604A-0654-178226AC4C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19" y="1916832"/>
            <a:ext cx="2571233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64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 descr="Obsah obrázku žlutá&#10;&#10;Popis byl vytvořen automaticky">
            <a:extLst>
              <a:ext uri="{FF2B5EF4-FFF2-40B4-BE49-F238E27FC236}">
                <a16:creationId xmlns:a16="http://schemas.microsoft.com/office/drawing/2014/main" id="{6C7EA3D3-BDA2-4B39-8E20-4C5E6B67D6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985" y="433882"/>
            <a:ext cx="3456384" cy="4607730"/>
          </a:xfrm>
          <a:prstGeom prst="rect">
            <a:avLst/>
          </a:prstGeom>
        </p:spPr>
      </p:pic>
      <p:sp>
        <p:nvSpPr>
          <p:cNvPr id="19" name="Zástupný symbol pro obsah 2">
            <a:extLst>
              <a:ext uri="{FF2B5EF4-FFF2-40B4-BE49-F238E27FC236}">
                <a16:creationId xmlns:a16="http://schemas.microsoft.com/office/drawing/2014/main" id="{96C34341-2BA3-4A0E-9ECE-3822B4992D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5879" y="4949502"/>
            <a:ext cx="1296144" cy="720080"/>
          </a:xfrm>
        </p:spPr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cs-CZ" dirty="0"/>
              <a:t>Návrh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A9B6C80E-F469-41DD-81C6-60F7D1C20D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755" y="5661247"/>
            <a:ext cx="1131295" cy="818548"/>
          </a:xfrm>
          <a:prstGeom prst="rect">
            <a:avLst/>
          </a:prstGeom>
        </p:spPr>
      </p:pic>
      <p:sp>
        <p:nvSpPr>
          <p:cNvPr id="22" name="Zástupný symbol pro obsah 2">
            <a:extLst>
              <a:ext uri="{FF2B5EF4-FFF2-40B4-BE49-F238E27FC236}">
                <a16:creationId xmlns:a16="http://schemas.microsoft.com/office/drawing/2014/main" id="{E14D5227-6089-4C1A-8B31-8BB9480D98CE}"/>
              </a:ext>
            </a:extLst>
          </p:cNvPr>
          <p:cNvSpPr txBox="1">
            <a:spLocks/>
          </p:cNvSpPr>
          <p:nvPr/>
        </p:nvSpPr>
        <p:spPr>
          <a:xfrm>
            <a:off x="5320418" y="4839589"/>
            <a:ext cx="140396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dirty="0"/>
              <a:t>Vývoj</a:t>
            </a:r>
          </a:p>
        </p:txBody>
      </p:sp>
      <p:sp>
        <p:nvSpPr>
          <p:cNvPr id="23" name="Zástupný symbol pro obsah 2">
            <a:extLst>
              <a:ext uri="{FF2B5EF4-FFF2-40B4-BE49-F238E27FC236}">
                <a16:creationId xmlns:a16="http://schemas.microsoft.com/office/drawing/2014/main" id="{D47D1638-ABC4-4862-BF29-E8392756124A}"/>
              </a:ext>
            </a:extLst>
          </p:cNvPr>
          <p:cNvSpPr txBox="1">
            <a:spLocks/>
          </p:cNvSpPr>
          <p:nvPr/>
        </p:nvSpPr>
        <p:spPr>
          <a:xfrm>
            <a:off x="9154116" y="4781937"/>
            <a:ext cx="1620180" cy="1038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dirty="0"/>
              <a:t>Výroba</a:t>
            </a:r>
          </a:p>
        </p:txBody>
      </p:sp>
      <p:pic>
        <p:nvPicPr>
          <p:cNvPr id="17" name="Obrázek 16" descr="Obsah obrázku žlutá, hydrant&#10;&#10;Popis byl vytvořen automaticky">
            <a:extLst>
              <a:ext uri="{FF2B5EF4-FFF2-40B4-BE49-F238E27FC236}">
                <a16:creationId xmlns:a16="http://schemas.microsoft.com/office/drawing/2014/main" id="{6EE2C3E9-7411-4193-B75E-0FFA90E596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4" y="606335"/>
            <a:ext cx="3579195" cy="426282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7D503FA-7865-47E4-8944-959DDF22370D}"/>
              </a:ext>
            </a:extLst>
          </p:cNvPr>
          <p:cNvSpPr txBox="1"/>
          <p:nvPr/>
        </p:nvSpPr>
        <p:spPr>
          <a:xfrm>
            <a:off x="3785799" y="287208"/>
            <a:ext cx="3996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Vývojový proces</a:t>
            </a:r>
            <a:endParaRPr lang="cs-CZ" sz="2400" dirty="0"/>
          </a:p>
        </p:txBody>
      </p:sp>
      <p:pic>
        <p:nvPicPr>
          <p:cNvPr id="20" name="Obrázek 19" descr="Obsah obrázku žlutá&#10;&#10;Popis byl vytvořen automaticky">
            <a:extLst>
              <a:ext uri="{FF2B5EF4-FFF2-40B4-BE49-F238E27FC236}">
                <a16:creationId xmlns:a16="http://schemas.microsoft.com/office/drawing/2014/main" id="{3BBCC349-C09E-4A1E-8E8B-100B137A4B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486" y="680635"/>
            <a:ext cx="3996445" cy="420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06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5000">
        <p159:morph option="byObject"/>
      </p:transition>
    </mc:Choice>
    <mc:Fallback xmlns="">
      <p:transition spd="slow" advTm="5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88" y="269190"/>
            <a:ext cx="11017224" cy="743744"/>
          </a:xfrm>
        </p:spPr>
        <p:txBody>
          <a:bodyPr anchor="b">
            <a:normAutofit fontScale="90000"/>
          </a:bodyPr>
          <a:lstStyle/>
          <a:p>
            <a:pPr algn="ctr"/>
            <a:r>
              <a:rPr lang="cs-CZ" dirty="0"/>
              <a:t>INSTALAČNÍ ZAŘÍZENÍ DO PROSTŘEDÍ S NEBEZPEČÍM VÝBUCHU</a:t>
            </a:r>
          </a:p>
        </p:txBody>
      </p:sp>
      <p:pic>
        <p:nvPicPr>
          <p:cNvPr id="8" name="Obrázek 7" descr="Obsah obrázku text, podepsat, vektorová grafika&#10;&#10;Popis byl vytvořen automaticky">
            <a:extLst>
              <a:ext uri="{FF2B5EF4-FFF2-40B4-BE49-F238E27FC236}">
                <a16:creationId xmlns:a16="http://schemas.microsoft.com/office/drawing/2014/main" id="{D7E73DFC-AAA4-4B0B-627B-0606A65C8A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00" y="669646"/>
            <a:ext cx="454377" cy="397331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4B9C0C9-EFF2-9F37-C572-2546F3D2D1B4}"/>
              </a:ext>
            </a:extLst>
          </p:cNvPr>
          <p:cNvSpPr txBox="1">
            <a:spLocks/>
          </p:cNvSpPr>
          <p:nvPr/>
        </p:nvSpPr>
        <p:spPr>
          <a:xfrm>
            <a:off x="1053852" y="5229200"/>
            <a:ext cx="1633855" cy="55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ES SKX SW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endParaRPr lang="cs-CZ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endParaRPr lang="cs-CZ" dirty="0"/>
          </a:p>
        </p:txBody>
      </p:sp>
      <p:pic>
        <p:nvPicPr>
          <p:cNvPr id="4" name="Obrázek 3" descr="Obsah obrázku fotoaparát, elektronika, černá&#10;&#10;Popis byl vytvořen automaticky">
            <a:extLst>
              <a:ext uri="{FF2B5EF4-FFF2-40B4-BE49-F238E27FC236}">
                <a16:creationId xmlns:a16="http://schemas.microsoft.com/office/drawing/2014/main" id="{4622EB70-7779-604A-0654-178226AC4C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19" y="1916832"/>
            <a:ext cx="2571233" cy="3096344"/>
          </a:xfrm>
          <a:prstGeom prst="rect">
            <a:avLst/>
          </a:prstGeom>
        </p:spPr>
      </p:pic>
      <p:pic>
        <p:nvPicPr>
          <p:cNvPr id="5" name="Obrázek 4" descr="Obsah obrázku text, účtenka, snímek obrazovky&#10;&#10;Popis byl vytvořen automaticky">
            <a:extLst>
              <a:ext uri="{FF2B5EF4-FFF2-40B4-BE49-F238E27FC236}">
                <a16:creationId xmlns:a16="http://schemas.microsoft.com/office/drawing/2014/main" id="{43A047BA-8ABC-FED9-D4D4-3F17B4083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547" y="1890674"/>
            <a:ext cx="7414953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1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88" y="269190"/>
            <a:ext cx="11017224" cy="743744"/>
          </a:xfrm>
        </p:spPr>
        <p:txBody>
          <a:bodyPr anchor="b">
            <a:normAutofit fontScale="90000"/>
          </a:bodyPr>
          <a:lstStyle/>
          <a:p>
            <a:pPr algn="ctr"/>
            <a:r>
              <a:rPr lang="cs-CZ" dirty="0"/>
              <a:t>INSTALAČNÍ ZAŘÍZENÍ DO PROSTŘEDÍ S NEBEZPEČÍM VÝBUCHU</a:t>
            </a:r>
          </a:p>
        </p:txBody>
      </p:sp>
      <p:pic>
        <p:nvPicPr>
          <p:cNvPr id="8" name="Obrázek 7" descr="Obsah obrázku text, podepsat, vektorová grafika&#10;&#10;Popis byl vytvořen automaticky">
            <a:extLst>
              <a:ext uri="{FF2B5EF4-FFF2-40B4-BE49-F238E27FC236}">
                <a16:creationId xmlns:a16="http://schemas.microsoft.com/office/drawing/2014/main" id="{D7E73DFC-AAA4-4B0B-627B-0606A65C8A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00" y="669646"/>
            <a:ext cx="454377" cy="397331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4B9C0C9-EFF2-9F37-C572-2546F3D2D1B4}"/>
              </a:ext>
            </a:extLst>
          </p:cNvPr>
          <p:cNvSpPr txBox="1">
            <a:spLocks/>
          </p:cNvSpPr>
          <p:nvPr/>
        </p:nvSpPr>
        <p:spPr>
          <a:xfrm>
            <a:off x="3884493" y="2151672"/>
            <a:ext cx="6912768" cy="4048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ES JBX 04</a:t>
            </a:r>
          </a:p>
          <a:p>
            <a:r>
              <a:rPr lang="cs-CZ" dirty="0"/>
              <a:t>Rozvodná skříň</a:t>
            </a:r>
          </a:p>
          <a:p>
            <a:r>
              <a:rPr lang="cs-CZ" dirty="0"/>
              <a:t>Zóna 1/21, 2/22</a:t>
            </a:r>
          </a:p>
          <a:p>
            <a:r>
              <a:rPr lang="cs-CZ" dirty="0"/>
              <a:t>Těleso z korozivzdorného šedého polyuretanu lakovaného hliníkovou barvou RAL7000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endParaRPr lang="cs-CZ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endParaRPr lang="cs-CZ" dirty="0"/>
          </a:p>
        </p:txBody>
      </p:sp>
      <p:pic>
        <p:nvPicPr>
          <p:cNvPr id="5" name="Obrázek 4" descr="Obsah obrázku hydrant&#10;&#10;Popis byl vytvořen automaticky">
            <a:extLst>
              <a:ext uri="{FF2B5EF4-FFF2-40B4-BE49-F238E27FC236}">
                <a16:creationId xmlns:a16="http://schemas.microsoft.com/office/drawing/2014/main" id="{AD760FE5-39FA-250F-CFFF-7B82A8B36E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1844824"/>
            <a:ext cx="3187393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63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844F5-9B24-4523-B8DD-4ED816F5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88" y="269190"/>
            <a:ext cx="11017224" cy="743744"/>
          </a:xfrm>
        </p:spPr>
        <p:txBody>
          <a:bodyPr anchor="b">
            <a:normAutofit fontScale="90000"/>
          </a:bodyPr>
          <a:lstStyle/>
          <a:p>
            <a:pPr algn="ctr"/>
            <a:r>
              <a:rPr lang="cs-CZ" dirty="0"/>
              <a:t>INSTALAČNÍ ZAŘÍZENÍ DO PROSTŘEDÍ S NEBEZPEČÍM VÝBUCHU</a:t>
            </a:r>
          </a:p>
        </p:txBody>
      </p:sp>
      <p:pic>
        <p:nvPicPr>
          <p:cNvPr id="8" name="Obrázek 7" descr="Obsah obrázku text, podepsat, vektorová grafika&#10;&#10;Popis byl vytvořen automaticky">
            <a:extLst>
              <a:ext uri="{FF2B5EF4-FFF2-40B4-BE49-F238E27FC236}">
                <a16:creationId xmlns:a16="http://schemas.microsoft.com/office/drawing/2014/main" id="{D7E73DFC-AAA4-4B0B-627B-0606A65C8A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00" y="669646"/>
            <a:ext cx="454377" cy="397331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4B9C0C9-EFF2-9F37-C572-2546F3D2D1B4}"/>
              </a:ext>
            </a:extLst>
          </p:cNvPr>
          <p:cNvSpPr txBox="1">
            <a:spLocks/>
          </p:cNvSpPr>
          <p:nvPr/>
        </p:nvSpPr>
        <p:spPr>
          <a:xfrm>
            <a:off x="765820" y="3933056"/>
            <a:ext cx="1777871" cy="629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ES JBX 04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endParaRPr lang="cs-CZ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</a:pPr>
            <a:endParaRPr lang="cs-CZ" dirty="0"/>
          </a:p>
        </p:txBody>
      </p:sp>
      <p:pic>
        <p:nvPicPr>
          <p:cNvPr id="5" name="Obrázek 4" descr="Obsah obrázku hydrant&#10;&#10;Popis byl vytvořen automaticky">
            <a:extLst>
              <a:ext uri="{FF2B5EF4-FFF2-40B4-BE49-F238E27FC236}">
                <a16:creationId xmlns:a16="http://schemas.microsoft.com/office/drawing/2014/main" id="{AD760FE5-39FA-250F-CFFF-7B82A8B36E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20" y="1808820"/>
            <a:ext cx="3187393" cy="2232248"/>
          </a:xfrm>
          <a:prstGeom prst="rect">
            <a:avLst/>
          </a:prstGeom>
        </p:spPr>
      </p:pic>
      <p:pic>
        <p:nvPicPr>
          <p:cNvPr id="13" name="Obrázek 12" descr="Obsah obrázku stůl&#10;&#10;Popis byl vytvořen automaticky">
            <a:extLst>
              <a:ext uri="{FF2B5EF4-FFF2-40B4-BE49-F238E27FC236}">
                <a16:creationId xmlns:a16="http://schemas.microsoft.com/office/drawing/2014/main" id="{283CF37B-1F28-2A70-69EC-459E73B7A9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917" y="2169622"/>
            <a:ext cx="8503920" cy="2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36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26B04EA2-EBAF-4B3F-A55F-476831ED5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86"/>
            <a:ext cx="12188825" cy="685621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3BE8192-D1C3-49F5-8F32-03081D7E4A91}"/>
              </a:ext>
            </a:extLst>
          </p:cNvPr>
          <p:cNvSpPr txBox="1"/>
          <p:nvPr/>
        </p:nvSpPr>
        <p:spPr>
          <a:xfrm>
            <a:off x="2998068" y="620688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Reference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108506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5000">
        <p159:morph option="byObject"/>
      </p:transition>
    </mc:Choice>
    <mc:Fallback xmlns="">
      <p:transition spd="slow" advTm="5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B576D0A3-E4C7-4035-8AAF-D558C92F2DB1}"/>
              </a:ext>
            </a:extLst>
          </p:cNvPr>
          <p:cNvSpPr txBox="1"/>
          <p:nvPr/>
        </p:nvSpPr>
        <p:spPr>
          <a:xfrm>
            <a:off x="1017848" y="255802"/>
            <a:ext cx="10153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PUMPA Průhonice, Česká republika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0BCB3E3-8634-41A3-8D08-08E3356F8D6E}"/>
              </a:ext>
            </a:extLst>
          </p:cNvPr>
          <p:cNvSpPr txBox="1"/>
          <p:nvPr/>
        </p:nvSpPr>
        <p:spPr>
          <a:xfrm>
            <a:off x="9720084" y="789022"/>
            <a:ext cx="223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Instalovaná svítidla:</a:t>
            </a:r>
            <a:endParaRPr lang="cs-CZ" sz="1400" dirty="0"/>
          </a:p>
        </p:txBody>
      </p:sp>
      <p:pic>
        <p:nvPicPr>
          <p:cNvPr id="11" name="Obrázek 10" descr="Obsah obrázku interiér, černá, jídelní nádobí&#10;&#10;Popis byl vytvořen automaticky">
            <a:extLst>
              <a:ext uri="{FF2B5EF4-FFF2-40B4-BE49-F238E27FC236}">
                <a16:creationId xmlns:a16="http://schemas.microsoft.com/office/drawing/2014/main" id="{F078CEDB-7F91-4C59-86FC-3B9FA74F9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455" y="1291464"/>
            <a:ext cx="863139" cy="1243936"/>
          </a:xfrm>
          <a:prstGeom prst="rect">
            <a:avLst/>
          </a:prstGeom>
        </p:spPr>
      </p:pic>
      <p:pic>
        <p:nvPicPr>
          <p:cNvPr id="19" name="Obrázek 18" descr="Obsah obrázku interiér, několik&#10;&#10;Popis byl vytvořen automaticky">
            <a:extLst>
              <a:ext uri="{FF2B5EF4-FFF2-40B4-BE49-F238E27FC236}">
                <a16:creationId xmlns:a16="http://schemas.microsoft.com/office/drawing/2014/main" id="{B4197458-F5E9-4A1D-BE38-675A870820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5" r="13747"/>
          <a:stretch/>
        </p:blipFill>
        <p:spPr>
          <a:xfrm>
            <a:off x="333772" y="1008445"/>
            <a:ext cx="5400600" cy="5484971"/>
          </a:xfrm>
          <a:prstGeom prst="rect">
            <a:avLst/>
          </a:prstGeom>
        </p:spPr>
      </p:pic>
      <p:pic>
        <p:nvPicPr>
          <p:cNvPr id="21" name="Obrázek 20" descr="Obsah obrázku text, interiér, patro&#10;&#10;Popis byl vytvořen automaticky">
            <a:extLst>
              <a:ext uri="{FF2B5EF4-FFF2-40B4-BE49-F238E27FC236}">
                <a16:creationId xmlns:a16="http://schemas.microsoft.com/office/drawing/2014/main" id="{54991014-1B97-5D65-1A4E-4C1AFCB618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b="13250"/>
          <a:stretch/>
        </p:blipFill>
        <p:spPr>
          <a:xfrm>
            <a:off x="6633984" y="1988840"/>
            <a:ext cx="3086100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67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5000">
        <p159:morph option="byObject"/>
      </p:transition>
    </mc:Choice>
    <mc:Fallback xmlns="">
      <p:transition spd="slow" advTm="15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B576D0A3-E4C7-4035-8AAF-D558C92F2DB1}"/>
              </a:ext>
            </a:extLst>
          </p:cNvPr>
          <p:cNvSpPr txBox="1"/>
          <p:nvPr/>
        </p:nvSpPr>
        <p:spPr>
          <a:xfrm>
            <a:off x="1017848" y="255802"/>
            <a:ext cx="10153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Chemický závod, Švédsko</a:t>
            </a:r>
          </a:p>
        </p:txBody>
      </p:sp>
      <p:pic>
        <p:nvPicPr>
          <p:cNvPr id="3" name="Obrázek 2" descr="Obsah obrázku exteriér, budova, obloha, továrna&#10;&#10;Popis byl vytvořen automaticky">
            <a:extLst>
              <a:ext uri="{FF2B5EF4-FFF2-40B4-BE49-F238E27FC236}">
                <a16:creationId xmlns:a16="http://schemas.microsoft.com/office/drawing/2014/main" id="{D211E70F-C8AD-45CA-8503-101A67E62E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789022"/>
            <a:ext cx="4359882" cy="5813176"/>
          </a:xfrm>
          <a:prstGeom prst="rect">
            <a:avLst/>
          </a:prstGeom>
        </p:spPr>
      </p:pic>
      <p:pic>
        <p:nvPicPr>
          <p:cNvPr id="6" name="Obrázek 5" descr="Obsah obrázku továrna, gril&#10;&#10;Popis byl vytvořen automaticky">
            <a:extLst>
              <a:ext uri="{FF2B5EF4-FFF2-40B4-BE49-F238E27FC236}">
                <a16:creationId xmlns:a16="http://schemas.microsoft.com/office/drawing/2014/main" id="{83342112-A158-4494-850D-37671FE5B3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00" y="789022"/>
            <a:ext cx="4359882" cy="581317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88390F4-3D97-464B-ABC5-365CC21FB5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84" y="1520655"/>
            <a:ext cx="2206920" cy="57390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0BCB3E3-8634-41A3-8D08-08E3356F8D6E}"/>
              </a:ext>
            </a:extLst>
          </p:cNvPr>
          <p:cNvSpPr txBox="1"/>
          <p:nvPr/>
        </p:nvSpPr>
        <p:spPr>
          <a:xfrm>
            <a:off x="9720084" y="789022"/>
            <a:ext cx="223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Instalovaná svítidla:</a:t>
            </a:r>
            <a:endParaRPr lang="cs-CZ" sz="1400" dirty="0"/>
          </a:p>
        </p:txBody>
      </p:sp>
      <p:pic>
        <p:nvPicPr>
          <p:cNvPr id="11" name="Obrázek 10" descr="Obsah obrázku interiér, černá, jídelní nádobí&#10;&#10;Popis byl vytvořen automaticky">
            <a:extLst>
              <a:ext uri="{FF2B5EF4-FFF2-40B4-BE49-F238E27FC236}">
                <a16:creationId xmlns:a16="http://schemas.microsoft.com/office/drawing/2014/main" id="{F078CEDB-7F91-4C59-86FC-3B9FA74F92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580" y="2383577"/>
            <a:ext cx="863139" cy="1243936"/>
          </a:xfrm>
          <a:prstGeom prst="rect">
            <a:avLst/>
          </a:prstGeom>
        </p:spPr>
      </p:pic>
      <p:pic>
        <p:nvPicPr>
          <p:cNvPr id="7" name="Obrázek 6" descr="Obsah obrázku text, projektor&#10;&#10;Popis byl vytvořen automaticky">
            <a:extLst>
              <a:ext uri="{FF2B5EF4-FFF2-40B4-BE49-F238E27FC236}">
                <a16:creationId xmlns:a16="http://schemas.microsoft.com/office/drawing/2014/main" id="{F0068312-9CD2-4DB8-8A36-33FA1BA1F7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866" y="3916527"/>
            <a:ext cx="1417356" cy="72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51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5000">
        <p159:morph option="byObject"/>
      </p:transition>
    </mc:Choice>
    <mc:Fallback xmlns="">
      <p:transition spd="slow" advTm="15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723F15A-17A3-4810-859B-3AA665EB6833}"/>
              </a:ext>
            </a:extLst>
          </p:cNvPr>
          <p:cNvSpPr txBox="1"/>
          <p:nvPr/>
        </p:nvSpPr>
        <p:spPr>
          <a:xfrm>
            <a:off x="909836" y="421740"/>
            <a:ext cx="10153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/>
              <a:t>Azomures</a:t>
            </a:r>
            <a:r>
              <a:rPr lang="cs-CZ" sz="2000" dirty="0"/>
              <a:t>, výroba hnojiv, Rumunsko</a:t>
            </a:r>
          </a:p>
        </p:txBody>
      </p:sp>
      <p:pic>
        <p:nvPicPr>
          <p:cNvPr id="12" name="Obrázek 11" descr="Obsah obrázku město&#10;&#10;Popis byl vytvořen automaticky">
            <a:extLst>
              <a:ext uri="{FF2B5EF4-FFF2-40B4-BE49-F238E27FC236}">
                <a16:creationId xmlns:a16="http://schemas.microsoft.com/office/drawing/2014/main" id="{647855A6-D354-4AFA-9C95-1AB68D668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80" y="1078207"/>
            <a:ext cx="6252933" cy="3751760"/>
          </a:xfrm>
          <a:prstGeom prst="rect">
            <a:avLst/>
          </a:prstGeom>
        </p:spPr>
      </p:pic>
      <p:pic>
        <p:nvPicPr>
          <p:cNvPr id="14" name="Obrázek 13" descr="Obsah obrázku obloha, exteriér, město, mraky&#10;&#10;Popis byl vytvořen automaticky">
            <a:extLst>
              <a:ext uri="{FF2B5EF4-FFF2-40B4-BE49-F238E27FC236}">
                <a16:creationId xmlns:a16="http://schemas.microsoft.com/office/drawing/2014/main" id="{B8B29FB1-8EF6-4128-A544-52BA2723B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525" y="2244705"/>
            <a:ext cx="4536505" cy="3021312"/>
          </a:xfrm>
          <a:prstGeom prst="rect">
            <a:avLst/>
          </a:prstGeom>
        </p:spPr>
      </p:pic>
      <p:pic>
        <p:nvPicPr>
          <p:cNvPr id="8" name="Obrázek 7" descr="Obsah obrázku pila, nůž&#10;&#10;Popis byl vytvořen automaticky">
            <a:extLst>
              <a:ext uri="{FF2B5EF4-FFF2-40B4-BE49-F238E27FC236}">
                <a16:creationId xmlns:a16="http://schemas.microsoft.com/office/drawing/2014/main" id="{E095F3FD-8CCD-483C-8FE4-F41AB99E5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03" y="5058855"/>
            <a:ext cx="1818715" cy="731188"/>
          </a:xfrm>
          <a:prstGeom prst="rect">
            <a:avLst/>
          </a:prstGeom>
        </p:spPr>
      </p:pic>
      <p:pic>
        <p:nvPicPr>
          <p:cNvPr id="7" name="Obrázek 6" descr="Obsah obrázku modrá&#10;&#10;Popis byl vytvořen automaticky">
            <a:extLst>
              <a:ext uri="{FF2B5EF4-FFF2-40B4-BE49-F238E27FC236}">
                <a16:creationId xmlns:a16="http://schemas.microsoft.com/office/drawing/2014/main" id="{2B8540B8-99E3-4F41-B15D-F22E9ECD3D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52" y="5111836"/>
            <a:ext cx="1032443" cy="51898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52664B1-0218-4C16-973E-198275F878D8}"/>
              </a:ext>
            </a:extLst>
          </p:cNvPr>
          <p:cNvSpPr txBox="1"/>
          <p:nvPr/>
        </p:nvSpPr>
        <p:spPr>
          <a:xfrm>
            <a:off x="549795" y="4865236"/>
            <a:ext cx="223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Instalovaná svítidla: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575250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5000">
        <p159:morph option="byObject"/>
      </p:transition>
    </mc:Choice>
    <mc:Fallback xmlns="">
      <p:transition spd="slow" advTm="15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exteriér, obloha, továrna, budova&#10;&#10;Popis byl vytvořen automaticky">
            <a:extLst>
              <a:ext uri="{FF2B5EF4-FFF2-40B4-BE49-F238E27FC236}">
                <a16:creationId xmlns:a16="http://schemas.microsoft.com/office/drawing/2014/main" id="{EA5B213F-CCA0-409F-B011-2DF684EE7C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556" y="1270120"/>
            <a:ext cx="4286290" cy="287895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0F54129-1A1F-4F4B-8D5F-0DF7D7289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012" y="266894"/>
            <a:ext cx="8208912" cy="479833"/>
          </a:xfrm>
        </p:spPr>
        <p:txBody>
          <a:bodyPr anchor="t">
            <a:normAutofit/>
          </a:bodyPr>
          <a:lstStyle/>
          <a:p>
            <a:r>
              <a:rPr lang="cs-CZ" sz="2000" dirty="0" err="1"/>
              <a:t>Phosagro</a:t>
            </a:r>
            <a:r>
              <a:rPr lang="cs-CZ" sz="2000" dirty="0"/>
              <a:t> </a:t>
            </a:r>
            <a:r>
              <a:rPr lang="cs-CZ" sz="2000" dirty="0" err="1"/>
              <a:t>Cherepovets</a:t>
            </a:r>
            <a:r>
              <a:rPr lang="cs-CZ" sz="2000" dirty="0"/>
              <a:t>, výroba dusíkatých hnojiv, Rusko</a:t>
            </a:r>
            <a:endParaRPr lang="en-US" sz="20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AC057BB-86F8-4C81-AF51-BF15EC829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36" y="1270120"/>
            <a:ext cx="2853216" cy="5081067"/>
          </a:xfrm>
          <a:prstGeom prst="rect">
            <a:avLst/>
          </a:prstGeom>
        </p:spPr>
      </p:pic>
      <p:pic>
        <p:nvPicPr>
          <p:cNvPr id="13" name="Obrázek 12" descr="Obsah obrázku exteriér&#10;&#10;Popis byl vytvořen automaticky">
            <a:extLst>
              <a:ext uri="{FF2B5EF4-FFF2-40B4-BE49-F238E27FC236}">
                <a16:creationId xmlns:a16="http://schemas.microsoft.com/office/drawing/2014/main" id="{9A460FDB-34C5-4638-9646-803E967B3F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748" y="1270120"/>
            <a:ext cx="2853215" cy="5081069"/>
          </a:xfrm>
          <a:prstGeom prst="rect">
            <a:avLst/>
          </a:prstGeom>
        </p:spPr>
      </p:pic>
      <p:pic>
        <p:nvPicPr>
          <p:cNvPr id="7" name="Obrázek 6" descr="Obsah obrázku interiér&#10;&#10;Popis byl vytvořen automaticky">
            <a:extLst>
              <a:ext uri="{FF2B5EF4-FFF2-40B4-BE49-F238E27FC236}">
                <a16:creationId xmlns:a16="http://schemas.microsoft.com/office/drawing/2014/main" id="{4F98DC5B-47E8-4AB8-A606-7346A9EBD0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827" y="4672471"/>
            <a:ext cx="1331548" cy="85981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00E8FFD-B6FF-4766-A3AB-D070E1EB6C6D}"/>
              </a:ext>
            </a:extLst>
          </p:cNvPr>
          <p:cNvSpPr txBox="1"/>
          <p:nvPr/>
        </p:nvSpPr>
        <p:spPr>
          <a:xfrm>
            <a:off x="7390556" y="4303139"/>
            <a:ext cx="223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Instalovaná svítidla: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293100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5000">
        <p159:morph option="byObject"/>
      </p:transition>
    </mc:Choice>
    <mc:Fallback xmlns="">
      <p:transition spd="slow" advTm="15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CBBBE73-3EC9-497D-AB59-2C874C541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976" y="231235"/>
            <a:ext cx="7848872" cy="444005"/>
          </a:xfrm>
        </p:spPr>
        <p:txBody>
          <a:bodyPr anchor="t">
            <a:normAutofit/>
          </a:bodyPr>
          <a:lstStyle/>
          <a:p>
            <a:r>
              <a:rPr lang="cs-CZ" sz="2000" dirty="0" err="1"/>
              <a:t>Phosagro</a:t>
            </a:r>
            <a:r>
              <a:rPr lang="cs-CZ" sz="2000" dirty="0"/>
              <a:t> </a:t>
            </a:r>
            <a:r>
              <a:rPr lang="cs-CZ" sz="2000" dirty="0" err="1"/>
              <a:t>Cherepovets</a:t>
            </a:r>
            <a:r>
              <a:rPr lang="cs-CZ" sz="2000" dirty="0"/>
              <a:t>, výroba dusíkatých hnojiv, Rusko</a:t>
            </a:r>
            <a:endParaRPr lang="en-US" sz="2000" dirty="0"/>
          </a:p>
        </p:txBody>
      </p:sp>
      <p:pic>
        <p:nvPicPr>
          <p:cNvPr id="4" name="Obrázek 3" descr="Obsah obrázku interiér, žlutá&#10;&#10;Popis byl vytvořen automaticky">
            <a:extLst>
              <a:ext uri="{FF2B5EF4-FFF2-40B4-BE49-F238E27FC236}">
                <a16:creationId xmlns:a16="http://schemas.microsoft.com/office/drawing/2014/main" id="{2D547742-D987-4B0A-A1F7-3F1E3E093D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104" y="796957"/>
            <a:ext cx="3024336" cy="5385803"/>
          </a:xfrm>
          <a:prstGeom prst="rect">
            <a:avLst/>
          </a:prstGeom>
        </p:spPr>
      </p:pic>
      <p:pic>
        <p:nvPicPr>
          <p:cNvPr id="5" name="Obrázek 4" descr="Obsah obrázku text, žlutá&#10;&#10;Popis byl vytvořen automaticky">
            <a:extLst>
              <a:ext uri="{FF2B5EF4-FFF2-40B4-BE49-F238E27FC236}">
                <a16:creationId xmlns:a16="http://schemas.microsoft.com/office/drawing/2014/main" id="{953F90DF-297B-40A7-ADBD-5B1257BC6F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228" y="812020"/>
            <a:ext cx="3024336" cy="5385803"/>
          </a:xfrm>
          <a:prstGeom prst="rect">
            <a:avLst/>
          </a:prstGeom>
        </p:spPr>
      </p:pic>
      <p:pic>
        <p:nvPicPr>
          <p:cNvPr id="6" name="Obrázek 5" descr="Obsah obrázku budova, kolejnice, žlutá, kov&#10;&#10;Popis byl vytvořen automaticky">
            <a:extLst>
              <a:ext uri="{FF2B5EF4-FFF2-40B4-BE49-F238E27FC236}">
                <a16:creationId xmlns:a16="http://schemas.microsoft.com/office/drawing/2014/main" id="{CD504CB7-DE69-4F2B-A533-41677745B0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52" y="806376"/>
            <a:ext cx="3024336" cy="538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05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5000">
        <p159:morph option="byObject"/>
      </p:transition>
    </mc:Choice>
    <mc:Fallback xmlns="">
      <p:transition spd="slow" advTm="15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1072BC3-528F-4E87-999C-E4A5CAAE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627" y="247274"/>
            <a:ext cx="5557570" cy="383704"/>
          </a:xfrm>
        </p:spPr>
        <p:txBody>
          <a:bodyPr anchor="b">
            <a:normAutofit/>
          </a:bodyPr>
          <a:lstStyle/>
          <a:p>
            <a:r>
              <a:rPr lang="cs-CZ" sz="2000" dirty="0"/>
              <a:t>NAFTAN, petrochemický závod, Bělorusko</a:t>
            </a:r>
            <a:endParaRPr lang="en-US" sz="2000" dirty="0"/>
          </a:p>
        </p:txBody>
      </p:sp>
      <p:pic>
        <p:nvPicPr>
          <p:cNvPr id="5" name="Obrázek 4" descr="Obsah obrázku továrna, budova&#10;&#10;Popis byl vytvořen automaticky">
            <a:extLst>
              <a:ext uri="{FF2B5EF4-FFF2-40B4-BE49-F238E27FC236}">
                <a16:creationId xmlns:a16="http://schemas.microsoft.com/office/drawing/2014/main" id="{7E158410-3DC4-4A61-9AA7-561BD2B09F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9" b="14584"/>
          <a:stretch/>
        </p:blipFill>
        <p:spPr>
          <a:xfrm>
            <a:off x="189756" y="1871463"/>
            <a:ext cx="6100552" cy="2748137"/>
          </a:xfrm>
          <a:prstGeom prst="rect">
            <a:avLst/>
          </a:prstGeom>
          <a:noFill/>
        </p:spPr>
      </p:pic>
      <p:pic>
        <p:nvPicPr>
          <p:cNvPr id="3" name="Obrázek 2" descr="Obsah obrázku tráva, obloha, exteriér&#10;&#10;Popis byl vytvořen automaticky">
            <a:extLst>
              <a:ext uri="{FF2B5EF4-FFF2-40B4-BE49-F238E27FC236}">
                <a16:creationId xmlns:a16="http://schemas.microsoft.com/office/drawing/2014/main" id="{231353BC-2E17-4A86-8ED5-4C4E665249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0" b="8291"/>
          <a:stretch/>
        </p:blipFill>
        <p:spPr>
          <a:xfrm>
            <a:off x="6441499" y="3245532"/>
            <a:ext cx="5557570" cy="3384376"/>
          </a:xfrm>
          <a:prstGeom prst="rect">
            <a:avLst/>
          </a:prstGeom>
        </p:spPr>
      </p:pic>
      <p:pic>
        <p:nvPicPr>
          <p:cNvPr id="8" name="Obrázek 7" descr="Obsah obrázku žlutá, hydrant&#10;&#10;Popis byl vytvořen automaticky">
            <a:extLst>
              <a:ext uri="{FF2B5EF4-FFF2-40B4-BE49-F238E27FC236}">
                <a16:creationId xmlns:a16="http://schemas.microsoft.com/office/drawing/2014/main" id="{CDD8FC09-4E8B-47F3-BF4A-2BE6A08CD9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80" y="4725144"/>
            <a:ext cx="806054" cy="853183"/>
          </a:xfrm>
          <a:prstGeom prst="rect">
            <a:avLst/>
          </a:prstGeom>
        </p:spPr>
      </p:pic>
      <p:pic>
        <p:nvPicPr>
          <p:cNvPr id="9" name="Obrázek 8" descr="Obsah obrázku hydrant&#10;&#10;Popis byl vytvořen automaticky">
            <a:extLst>
              <a:ext uri="{FF2B5EF4-FFF2-40B4-BE49-F238E27FC236}">
                <a16:creationId xmlns:a16="http://schemas.microsoft.com/office/drawing/2014/main" id="{0B1E8343-9371-4BE7-BE4C-FBC8B17FD5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225" y="4738772"/>
            <a:ext cx="762561" cy="85318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571F92E-6691-4B88-B462-88568AEC459C}"/>
              </a:ext>
            </a:extLst>
          </p:cNvPr>
          <p:cNvSpPr txBox="1"/>
          <p:nvPr/>
        </p:nvSpPr>
        <p:spPr>
          <a:xfrm>
            <a:off x="117748" y="4725144"/>
            <a:ext cx="223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Instalovaná svítidla: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19954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5000">
        <p159:morph option="byObject"/>
      </p:transition>
    </mc:Choice>
    <mc:Fallback xmlns="">
      <p:transition spd="slow" advTm="1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D7DAD58-9B29-4D9F-ADEB-B7F2854B9AED}"/>
              </a:ext>
            </a:extLst>
          </p:cNvPr>
          <p:cNvSpPr txBox="1"/>
          <p:nvPr/>
        </p:nvSpPr>
        <p:spPr>
          <a:xfrm>
            <a:off x="814468" y="1628800"/>
            <a:ext cx="338437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Testujeme si:</a:t>
            </a:r>
          </a:p>
          <a:p>
            <a:endParaRPr lang="cs-CZ" sz="2000" dirty="0"/>
          </a:p>
          <a:p>
            <a:pPr marL="92075"/>
            <a:r>
              <a:rPr lang="cs-CZ" dirty="0"/>
              <a:t>Stupeň krytí - IP</a:t>
            </a:r>
          </a:p>
          <a:p>
            <a:pPr marL="92075">
              <a:buClr>
                <a:schemeClr val="accent1"/>
              </a:buClr>
            </a:pPr>
            <a:endParaRPr lang="cs-CZ" dirty="0"/>
          </a:p>
          <a:p>
            <a:pPr marL="92075">
              <a:buClr>
                <a:schemeClr val="accent1"/>
              </a:buClr>
            </a:pPr>
            <a:r>
              <a:rPr lang="cs-CZ" dirty="0"/>
              <a:t>Odolnost proti nárazu -  IK</a:t>
            </a:r>
          </a:p>
          <a:p>
            <a:pPr marL="92075">
              <a:buClr>
                <a:schemeClr val="accent1"/>
              </a:buClr>
            </a:pPr>
            <a:endParaRPr lang="cs-CZ" dirty="0"/>
          </a:p>
          <a:p>
            <a:pPr marL="92075">
              <a:buClr>
                <a:schemeClr val="accent1"/>
              </a:buClr>
            </a:pPr>
            <a:r>
              <a:rPr lang="cs-CZ" dirty="0"/>
              <a:t>Teplotní testy</a:t>
            </a:r>
          </a:p>
          <a:p>
            <a:pPr marL="92075">
              <a:buClr>
                <a:schemeClr val="accent1"/>
              </a:buClr>
            </a:pPr>
            <a:endParaRPr lang="cs-CZ" dirty="0"/>
          </a:p>
          <a:p>
            <a:pPr marL="92075">
              <a:buClr>
                <a:schemeClr val="accent1"/>
              </a:buClr>
            </a:pPr>
            <a:r>
              <a:rPr lang="cs-CZ" dirty="0"/>
              <a:t>Elektrické testy</a:t>
            </a:r>
          </a:p>
          <a:p>
            <a:pPr marL="92075">
              <a:buClr>
                <a:schemeClr val="accent1"/>
              </a:buClr>
            </a:pPr>
            <a:endParaRPr lang="cs-CZ" dirty="0"/>
          </a:p>
          <a:p>
            <a:pPr marL="92075">
              <a:buClr>
                <a:schemeClr val="accent1"/>
              </a:buClr>
            </a:pPr>
            <a:r>
              <a:rPr lang="cs-CZ" dirty="0"/>
              <a:t>Měření světelného toku</a:t>
            </a:r>
          </a:p>
          <a:p>
            <a:pPr>
              <a:buClr>
                <a:schemeClr val="accent1"/>
              </a:buClr>
            </a:pPr>
            <a:endParaRPr lang="cs-CZ" dirty="0"/>
          </a:p>
          <a:p>
            <a:pPr>
              <a:buClr>
                <a:schemeClr val="accent1"/>
              </a:buClr>
            </a:pPr>
            <a:endParaRPr lang="cs-CZ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DFA07AEC-A5D3-4219-85C5-F7224142E5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83" y="1124744"/>
            <a:ext cx="3543858" cy="4725144"/>
          </a:xfrm>
          <a:prstGeom prst="rect">
            <a:avLst/>
          </a:prstGeom>
        </p:spPr>
      </p:pic>
      <p:pic>
        <p:nvPicPr>
          <p:cNvPr id="15" name="Obrázek 14" descr="Obsah obrázku modrá&#10;&#10;Popis byl vytvořen automaticky">
            <a:extLst>
              <a:ext uri="{FF2B5EF4-FFF2-40B4-BE49-F238E27FC236}">
                <a16:creationId xmlns:a16="http://schemas.microsoft.com/office/drawing/2014/main" id="{1ED8B0E0-0AA7-4F15-9BAD-E041C7585E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959">
            <a:off x="8099220" y="1084057"/>
            <a:ext cx="4174704" cy="5290374"/>
          </a:xfrm>
          <a:prstGeom prst="rect">
            <a:avLst/>
          </a:prstGeom>
        </p:spPr>
      </p:pic>
      <p:pic>
        <p:nvPicPr>
          <p:cNvPr id="6" name="Obrázek 5" descr="Obsah obrázku text, klipart&#10;&#10;Popis byl vytvořen automaticky">
            <a:extLst>
              <a:ext uri="{FF2B5EF4-FFF2-40B4-BE49-F238E27FC236}">
                <a16:creationId xmlns:a16="http://schemas.microsoft.com/office/drawing/2014/main" id="{0146812F-CDA2-4F0A-8782-74E6C67A3A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7" y="3759399"/>
            <a:ext cx="451898" cy="47106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1375934-00FF-4709-AE3A-E8BB2B518C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4" y="3213849"/>
            <a:ext cx="408594" cy="448170"/>
          </a:xfrm>
          <a:prstGeom prst="rect">
            <a:avLst/>
          </a:prstGeom>
        </p:spPr>
      </p:pic>
      <p:pic>
        <p:nvPicPr>
          <p:cNvPr id="10" name="Obrázek 9" descr="Obsah obrázku text, klipart&#10;&#10;Popis byl vytvořen automaticky">
            <a:extLst>
              <a:ext uri="{FF2B5EF4-FFF2-40B4-BE49-F238E27FC236}">
                <a16:creationId xmlns:a16="http://schemas.microsoft.com/office/drawing/2014/main" id="{54A31C74-ECC4-435A-856A-7C10EC511E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97888">
            <a:off x="464834" y="2667300"/>
            <a:ext cx="511183" cy="38017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315D39A-4A02-4582-A507-AEDFA1CAC0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89" y="2213108"/>
            <a:ext cx="407472" cy="355612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7E5648FA-848B-4D13-B21D-3401FBF11C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73" y="4230459"/>
            <a:ext cx="610169" cy="61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94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0000">
        <p159:morph option="byObject"/>
      </p:transition>
    </mc:Choice>
    <mc:Fallback xmlns="">
      <p:transition spd="slow" advTm="10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ovárna&#10;&#10;Popis byl vytvořen automaticky">
            <a:extLst>
              <a:ext uri="{FF2B5EF4-FFF2-40B4-BE49-F238E27FC236}">
                <a16:creationId xmlns:a16="http://schemas.microsoft.com/office/drawing/2014/main" id="{261F36E5-A528-4B87-AA77-0862F2836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041" y="1700808"/>
            <a:ext cx="5497637" cy="4120733"/>
          </a:xfrm>
          <a:prstGeom prst="rect">
            <a:avLst/>
          </a:prstGeom>
        </p:spPr>
      </p:pic>
      <p:pic>
        <p:nvPicPr>
          <p:cNvPr id="6" name="Obrázek 5" descr="Obsah obrázku interiér, strop, stanice, tažení&#10;&#10;Popis byl vytvořen automaticky">
            <a:extLst>
              <a:ext uri="{FF2B5EF4-FFF2-40B4-BE49-F238E27FC236}">
                <a16:creationId xmlns:a16="http://schemas.microsoft.com/office/drawing/2014/main" id="{CECEB552-2E43-441A-B6FE-D46CC65607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47" y="1268760"/>
            <a:ext cx="5494310" cy="41207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5DC412-5050-4335-99FC-03D0E72F3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1598" y="503369"/>
            <a:ext cx="4995102" cy="533089"/>
          </a:xfrm>
        </p:spPr>
        <p:txBody>
          <a:bodyPr anchor="b">
            <a:normAutofit/>
          </a:bodyPr>
          <a:lstStyle/>
          <a:p>
            <a:r>
              <a:rPr lang="cs-CZ" sz="2000" dirty="0"/>
              <a:t>RAMADAN, petrochemický závod, Egypt</a:t>
            </a:r>
            <a:endParaRPr lang="en-US" sz="2000" dirty="0"/>
          </a:p>
        </p:txBody>
      </p:sp>
      <p:pic>
        <p:nvPicPr>
          <p:cNvPr id="8" name="Obrázek 7" descr="Obsah obrázku žlutá, hydrant&#10;&#10;Popis byl vytvořen automaticky">
            <a:extLst>
              <a:ext uri="{FF2B5EF4-FFF2-40B4-BE49-F238E27FC236}">
                <a16:creationId xmlns:a16="http://schemas.microsoft.com/office/drawing/2014/main" id="{4D1E140C-44A0-4C59-B19A-DEFD131819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96" y="5451727"/>
            <a:ext cx="881491" cy="933030"/>
          </a:xfrm>
          <a:prstGeom prst="rect">
            <a:avLst/>
          </a:prstGeom>
        </p:spPr>
      </p:pic>
      <p:pic>
        <p:nvPicPr>
          <p:cNvPr id="9" name="Obrázek 8" descr="Obsah obrázku interiér&#10;&#10;Popis byl vytvořen automaticky">
            <a:extLst>
              <a:ext uri="{FF2B5EF4-FFF2-40B4-BE49-F238E27FC236}">
                <a16:creationId xmlns:a16="http://schemas.microsoft.com/office/drawing/2014/main" id="{5A6E64E4-9D76-4B0B-9B0D-D83ED7186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16" y="5568316"/>
            <a:ext cx="1150810" cy="74311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8D67EF5-1462-4396-A4C0-E96A7965D87D}"/>
              </a:ext>
            </a:extLst>
          </p:cNvPr>
          <p:cNvSpPr txBox="1"/>
          <p:nvPr/>
        </p:nvSpPr>
        <p:spPr>
          <a:xfrm>
            <a:off x="316981" y="5452209"/>
            <a:ext cx="223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Instalovaná svítidla: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918639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5000">
        <p159:morph option="byObject"/>
      </p:transition>
    </mc:Choice>
    <mc:Fallback xmlns="">
      <p:transition spd="slow" advTm="15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interiér, kov, jezdit&#10;&#10;Popis byl vytvořen automaticky">
            <a:extLst>
              <a:ext uri="{FF2B5EF4-FFF2-40B4-BE49-F238E27FC236}">
                <a16:creationId xmlns:a16="http://schemas.microsoft.com/office/drawing/2014/main" id="{47F7AC2D-228B-407F-A439-4FD6D81154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80" y="1228446"/>
            <a:ext cx="5868144" cy="4401108"/>
          </a:xfrm>
          <a:prstGeom prst="rect">
            <a:avLst/>
          </a:prstGeom>
        </p:spPr>
      </p:pic>
      <p:pic>
        <p:nvPicPr>
          <p:cNvPr id="6" name="Obrázek 5" descr="Obsah obrázku exteriér&#10;&#10;Popis byl vytvořen automaticky">
            <a:extLst>
              <a:ext uri="{FF2B5EF4-FFF2-40B4-BE49-F238E27FC236}">
                <a16:creationId xmlns:a16="http://schemas.microsoft.com/office/drawing/2014/main" id="{728DEC72-E822-4285-A4AD-27297EE19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72" y="677313"/>
            <a:ext cx="4392488" cy="58566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F4E10FE-347A-49E4-8BB2-CB3448DA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852" y="324036"/>
            <a:ext cx="5634372" cy="512676"/>
          </a:xfrm>
        </p:spPr>
        <p:txBody>
          <a:bodyPr anchor="b">
            <a:normAutofit/>
          </a:bodyPr>
          <a:lstStyle/>
          <a:p>
            <a:r>
              <a:rPr lang="cs-CZ" sz="2000" dirty="0"/>
              <a:t>RAMADAN, petrochemický závod, Egypt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43892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5000">
        <p159:morph option="byObject"/>
      </p:transition>
    </mc:Choice>
    <mc:Fallback xmlns="">
      <p:transition spd="slow" advTm="15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interiér, kov&#10;&#10;Popis byl vytvořen automaticky">
            <a:extLst>
              <a:ext uri="{FF2B5EF4-FFF2-40B4-BE49-F238E27FC236}">
                <a16:creationId xmlns:a16="http://schemas.microsoft.com/office/drawing/2014/main" id="{7B07F213-C051-4249-BE52-8E803A999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1196752"/>
            <a:ext cx="5235221" cy="393067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7DF25E-5175-49A1-9294-73FDA1FA0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8148" y="332655"/>
            <a:ext cx="6192688" cy="69961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000" dirty="0"/>
              <a:t>Závod na zpracování plynu, </a:t>
            </a:r>
            <a:r>
              <a:rPr lang="cs-CZ" sz="2000" dirty="0" err="1"/>
              <a:t>Sosnogorsk</a:t>
            </a:r>
            <a:r>
              <a:rPr lang="cs-CZ" sz="2000" dirty="0"/>
              <a:t>, Rusko</a:t>
            </a:r>
            <a:endParaRPr lang="en-US" sz="2000" dirty="0"/>
          </a:p>
        </p:txBody>
      </p:sp>
      <p:pic>
        <p:nvPicPr>
          <p:cNvPr id="6" name="Obrázek 5" descr="Obsah obrázku továrna, budova, exteriér, noc&#10;&#10;Popis byl vytvořen automaticky">
            <a:extLst>
              <a:ext uri="{FF2B5EF4-FFF2-40B4-BE49-F238E27FC236}">
                <a16:creationId xmlns:a16="http://schemas.microsoft.com/office/drawing/2014/main" id="{6DC221C0-4032-479C-A810-736A2C757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380" y="1196752"/>
            <a:ext cx="6096000" cy="3962400"/>
          </a:xfrm>
          <a:prstGeom prst="rect">
            <a:avLst/>
          </a:prstGeom>
        </p:spPr>
      </p:pic>
      <p:pic>
        <p:nvPicPr>
          <p:cNvPr id="8" name="Obrázek 7" descr="Obsah obrázku žlutá, hydrant&#10;&#10;Popis byl vytvořen automaticky">
            <a:extLst>
              <a:ext uri="{FF2B5EF4-FFF2-40B4-BE49-F238E27FC236}">
                <a16:creationId xmlns:a16="http://schemas.microsoft.com/office/drawing/2014/main" id="{82FFB52A-1F84-4920-A6BC-134C63DA51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256" y="5323444"/>
            <a:ext cx="934284" cy="988910"/>
          </a:xfrm>
          <a:prstGeom prst="rect">
            <a:avLst/>
          </a:prstGeom>
        </p:spPr>
      </p:pic>
      <p:pic>
        <p:nvPicPr>
          <p:cNvPr id="9" name="Obrázek 8" descr="Obsah obrázku interiér&#10;&#10;Popis byl vytvořen automaticky">
            <a:extLst>
              <a:ext uri="{FF2B5EF4-FFF2-40B4-BE49-F238E27FC236}">
                <a16:creationId xmlns:a16="http://schemas.microsoft.com/office/drawing/2014/main" id="{45AA05AE-482A-4A27-A0F0-C5C200A7B5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540" y="5379948"/>
            <a:ext cx="1344412" cy="991242"/>
          </a:xfrm>
          <a:prstGeom prst="rect">
            <a:avLst/>
          </a:prstGeom>
        </p:spPr>
      </p:pic>
      <p:pic>
        <p:nvPicPr>
          <p:cNvPr id="11" name="Obrázek 10" descr="Obsah obrázku interiér&#10;&#10;Popis byl vytvořen automaticky">
            <a:extLst>
              <a:ext uri="{FF2B5EF4-FFF2-40B4-BE49-F238E27FC236}">
                <a16:creationId xmlns:a16="http://schemas.microsoft.com/office/drawing/2014/main" id="{9A816C01-056E-4FD2-8FBA-AF8EC7F7DE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44" y="5431321"/>
            <a:ext cx="1331548" cy="859819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F52382C-6D53-4EC9-AD2F-3BE128712CB3}"/>
              </a:ext>
            </a:extLst>
          </p:cNvPr>
          <p:cNvSpPr txBox="1"/>
          <p:nvPr/>
        </p:nvSpPr>
        <p:spPr>
          <a:xfrm>
            <a:off x="189756" y="5291916"/>
            <a:ext cx="223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Instalovaná svítidla: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912169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5000">
        <p159:morph option="byObject"/>
      </p:transition>
    </mc:Choice>
    <mc:Fallback xmlns="">
      <p:transition spd="slow" advTm="15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interiér, kov, regál, motor&#10;&#10;Popis byl vytvořen automaticky">
            <a:extLst>
              <a:ext uri="{FF2B5EF4-FFF2-40B4-BE49-F238E27FC236}">
                <a16:creationId xmlns:a16="http://schemas.microsoft.com/office/drawing/2014/main" id="{7D94803F-D4F8-4CCE-B04D-38B75056AA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9" y="1556792"/>
            <a:ext cx="6148621" cy="3465004"/>
          </a:xfrm>
          <a:prstGeom prst="rect">
            <a:avLst/>
          </a:prstGeom>
        </p:spPr>
      </p:pic>
      <p:pic>
        <p:nvPicPr>
          <p:cNvPr id="12" name="Obrázek 11" descr="Obsah obrázku obloha, exteriér&#10;&#10;Popis byl vytvořen automaticky">
            <a:extLst>
              <a:ext uri="{FF2B5EF4-FFF2-40B4-BE49-F238E27FC236}">
                <a16:creationId xmlns:a16="http://schemas.microsoft.com/office/drawing/2014/main" id="{45918D98-5D25-4C84-ADDB-FE54B5DD7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524" y="2708920"/>
            <a:ext cx="4608512" cy="345638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172E954-FA82-40AB-8EF8-9354FF5DA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8068" y="188640"/>
            <a:ext cx="6984775" cy="743744"/>
          </a:xfrm>
        </p:spPr>
        <p:txBody>
          <a:bodyPr anchor="ctr">
            <a:normAutofit/>
          </a:bodyPr>
          <a:lstStyle/>
          <a:p>
            <a:pPr algn="ctr"/>
            <a:r>
              <a:rPr lang="cs-CZ" sz="2000" dirty="0"/>
              <a:t>Hliníkárna DUBAL, Dubaj, Spojené arabské emiráty</a:t>
            </a:r>
            <a:endParaRPr lang="en-US" sz="2000" dirty="0"/>
          </a:p>
        </p:txBody>
      </p:sp>
      <p:pic>
        <p:nvPicPr>
          <p:cNvPr id="7" name="Obrázek 6" descr="Obsah obrázku modrá&#10;&#10;Popis byl vytvořen automaticky">
            <a:extLst>
              <a:ext uri="{FF2B5EF4-FFF2-40B4-BE49-F238E27FC236}">
                <a16:creationId xmlns:a16="http://schemas.microsoft.com/office/drawing/2014/main" id="{7EAFDED6-6493-409A-8CE3-6E7D5226C7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977" y="5322628"/>
            <a:ext cx="1384246" cy="69582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1EA2508-C347-43C4-AE61-93F5DC896DEA}"/>
              </a:ext>
            </a:extLst>
          </p:cNvPr>
          <p:cNvSpPr txBox="1"/>
          <p:nvPr/>
        </p:nvSpPr>
        <p:spPr>
          <a:xfrm>
            <a:off x="477789" y="5269499"/>
            <a:ext cx="223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Instalovaná svítidla: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172962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5000">
        <p159:morph option="byObject"/>
      </p:transition>
    </mc:Choice>
    <mc:Fallback xmlns="">
      <p:transition spd="slow" advTm="15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EB00C8-DC68-43EA-AFD7-461E1CEB5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744" y="476672"/>
            <a:ext cx="9446244" cy="360040"/>
          </a:xfrm>
        </p:spPr>
        <p:txBody>
          <a:bodyPr anchor="t">
            <a:noAutofit/>
          </a:bodyPr>
          <a:lstStyle/>
          <a:p>
            <a:pPr algn="ctr"/>
            <a:r>
              <a:rPr lang="cs-CZ" sz="2000" dirty="0"/>
              <a:t>U.S. Steel Košice– výroba oceli, Slovenská republika</a:t>
            </a:r>
            <a:endParaRPr lang="en-US" sz="2000" dirty="0"/>
          </a:p>
        </p:txBody>
      </p:sp>
      <p:pic>
        <p:nvPicPr>
          <p:cNvPr id="6" name="Obrázek 5" descr="Obsah obrázku továrna, obloha, budova, exteriér&#10;&#10;Popis byl vytvořen automaticky">
            <a:extLst>
              <a:ext uri="{FF2B5EF4-FFF2-40B4-BE49-F238E27FC236}">
                <a16:creationId xmlns:a16="http://schemas.microsoft.com/office/drawing/2014/main" id="{C380B321-7674-4508-80C8-D3C6C9E028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95" y="1111202"/>
            <a:ext cx="5666196" cy="4046018"/>
          </a:xfrm>
          <a:prstGeom prst="rect">
            <a:avLst/>
          </a:prstGeom>
        </p:spPr>
      </p:pic>
      <p:pic>
        <p:nvPicPr>
          <p:cNvPr id="8" name="Obrázek 7" descr="Obsah obrázku obloha, exteriér, továrna, budova&#10;&#10;Popis byl vytvořen automaticky">
            <a:extLst>
              <a:ext uri="{FF2B5EF4-FFF2-40B4-BE49-F238E27FC236}">
                <a16:creationId xmlns:a16="http://schemas.microsoft.com/office/drawing/2014/main" id="{513C5337-C2D5-41DC-B0CB-E99860390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835" y="2564904"/>
            <a:ext cx="4289562" cy="2430752"/>
          </a:xfrm>
          <a:prstGeom prst="rect">
            <a:avLst/>
          </a:prstGeom>
        </p:spPr>
      </p:pic>
      <p:pic>
        <p:nvPicPr>
          <p:cNvPr id="7" name="Obrázek 6" descr="Obsah obrázku modrá&#10;&#10;Popis byl vytvořen automaticky">
            <a:extLst>
              <a:ext uri="{FF2B5EF4-FFF2-40B4-BE49-F238E27FC236}">
                <a16:creationId xmlns:a16="http://schemas.microsoft.com/office/drawing/2014/main" id="{27C17548-5EBE-4920-B8BD-1289C0873C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88" y="5639405"/>
            <a:ext cx="720263" cy="772456"/>
          </a:xfrm>
          <a:prstGeom prst="rect">
            <a:avLst/>
          </a:prstGeom>
        </p:spPr>
      </p:pic>
      <p:pic>
        <p:nvPicPr>
          <p:cNvPr id="10" name="Obrázek 9" descr="Obsah obrázku spotřebič&#10;&#10;Popis byl vytvořen automaticky">
            <a:extLst>
              <a:ext uri="{FF2B5EF4-FFF2-40B4-BE49-F238E27FC236}">
                <a16:creationId xmlns:a16="http://schemas.microsoft.com/office/drawing/2014/main" id="{A9A6EED4-DC01-40EB-83F1-3E7600FF47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65" y="5642883"/>
            <a:ext cx="648072" cy="797007"/>
          </a:xfrm>
          <a:prstGeom prst="rect">
            <a:avLst/>
          </a:prstGeom>
        </p:spPr>
      </p:pic>
      <p:pic>
        <p:nvPicPr>
          <p:cNvPr id="11" name="Obrázek 10" descr="Obsah obrázku modrá, interiér&#10;&#10;Popis byl vytvořen automaticky">
            <a:extLst>
              <a:ext uri="{FF2B5EF4-FFF2-40B4-BE49-F238E27FC236}">
                <a16:creationId xmlns:a16="http://schemas.microsoft.com/office/drawing/2014/main" id="{BFDC41B2-643D-40EE-80E5-348D41D403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744" y="5814190"/>
            <a:ext cx="936104" cy="584093"/>
          </a:xfrm>
          <a:prstGeom prst="rect">
            <a:avLst/>
          </a:prstGeom>
        </p:spPr>
      </p:pic>
      <p:pic>
        <p:nvPicPr>
          <p:cNvPr id="12" name="Obrázek 11" descr="Obsah obrázku modrá&#10;&#10;Popis byl vytvořen automaticky">
            <a:extLst>
              <a:ext uri="{FF2B5EF4-FFF2-40B4-BE49-F238E27FC236}">
                <a16:creationId xmlns:a16="http://schemas.microsoft.com/office/drawing/2014/main" id="{DDC93B8A-FA11-417D-8178-1CAB016FB8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154" y="5814190"/>
            <a:ext cx="1028146" cy="516822"/>
          </a:xfrm>
          <a:prstGeom prst="rect">
            <a:avLst/>
          </a:prstGeom>
        </p:spPr>
      </p:pic>
      <p:pic>
        <p:nvPicPr>
          <p:cNvPr id="13" name="Obrázek 12" descr="Obsah obrázku modrá, sportovní hra, plast&#10;&#10;Popis byl vytvořen automaticky">
            <a:extLst>
              <a:ext uri="{FF2B5EF4-FFF2-40B4-BE49-F238E27FC236}">
                <a16:creationId xmlns:a16="http://schemas.microsoft.com/office/drawing/2014/main" id="{DAE98AE0-1B40-48BE-A77B-6C126CC032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953" y="5445187"/>
            <a:ext cx="790264" cy="980681"/>
          </a:xfrm>
          <a:prstGeom prst="rect">
            <a:avLst/>
          </a:prstGeom>
        </p:spPr>
      </p:pic>
      <p:pic>
        <p:nvPicPr>
          <p:cNvPr id="14" name="Obrázek 13" descr="Obsah obrázku pila, nůž&#10;&#10;Popis byl vytvořen automaticky">
            <a:extLst>
              <a:ext uri="{FF2B5EF4-FFF2-40B4-BE49-F238E27FC236}">
                <a16:creationId xmlns:a16="http://schemas.microsoft.com/office/drawing/2014/main" id="{C0718CDA-B1D0-46BE-A92A-60AFC1918C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0355">
            <a:off x="7015549" y="5603968"/>
            <a:ext cx="2097650" cy="843330"/>
          </a:xfrm>
          <a:prstGeom prst="rect">
            <a:avLst/>
          </a:prstGeom>
        </p:spPr>
      </p:pic>
      <p:pic>
        <p:nvPicPr>
          <p:cNvPr id="15" name="Obrázek 14" descr="Obsah obrázku interiér&#10;&#10;Popis byl vytvořen automaticky">
            <a:extLst>
              <a:ext uri="{FF2B5EF4-FFF2-40B4-BE49-F238E27FC236}">
                <a16:creationId xmlns:a16="http://schemas.microsoft.com/office/drawing/2014/main" id="{8ED3D61B-F01F-4547-B192-FE8AEE7723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876" y="5574336"/>
            <a:ext cx="1212978" cy="783255"/>
          </a:xfrm>
          <a:prstGeom prst="rect">
            <a:avLst/>
          </a:prstGeom>
        </p:spPr>
      </p:pic>
      <p:pic>
        <p:nvPicPr>
          <p:cNvPr id="16" name="Obrázek 15" descr="Obsah obrázku žlutá, hydrant&#10;&#10;Popis byl vytvořen automaticky">
            <a:extLst>
              <a:ext uri="{FF2B5EF4-FFF2-40B4-BE49-F238E27FC236}">
                <a16:creationId xmlns:a16="http://schemas.microsoft.com/office/drawing/2014/main" id="{33E9D175-603F-4092-AFC6-EEDB39F6AC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160" y="5499545"/>
            <a:ext cx="753514" cy="797571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7A799EC9-FFEE-4095-A484-BCD3F36EE54D}"/>
              </a:ext>
            </a:extLst>
          </p:cNvPr>
          <p:cNvSpPr txBox="1"/>
          <p:nvPr/>
        </p:nvSpPr>
        <p:spPr>
          <a:xfrm>
            <a:off x="167641" y="5301039"/>
            <a:ext cx="223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Instalovaná svítidla: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184522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5000">
        <p159:morph option="byObject"/>
      </p:transition>
    </mc:Choice>
    <mc:Fallback xmlns="">
      <p:transition spd="slow" advTm="15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DC947BF-D4AB-4DEA-9E02-13E38F9C33D7}"/>
              </a:ext>
            </a:extLst>
          </p:cNvPr>
          <p:cNvSpPr txBox="1">
            <a:spLocks/>
          </p:cNvSpPr>
          <p:nvPr/>
        </p:nvSpPr>
        <p:spPr>
          <a:xfrm>
            <a:off x="3836415" y="369157"/>
            <a:ext cx="5956796" cy="360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0" kern="1200" cap="none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/>
              <a:t>DUSLO, chemický závod, Slovenská republika</a:t>
            </a:r>
            <a:endParaRPr lang="en-US" sz="2000" dirty="0"/>
          </a:p>
        </p:txBody>
      </p:sp>
      <p:pic>
        <p:nvPicPr>
          <p:cNvPr id="6" name="Obrázek 5" descr="Obsah obrázku obloha, továrna, exteriér, budova&#10;&#10;Popis byl vytvořen automaticky">
            <a:extLst>
              <a:ext uri="{FF2B5EF4-FFF2-40B4-BE49-F238E27FC236}">
                <a16:creationId xmlns:a16="http://schemas.microsoft.com/office/drawing/2014/main" id="{27E670CC-2F11-45D0-8D48-6157E7D72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97" y="945890"/>
            <a:ext cx="6116507" cy="4065426"/>
          </a:xfrm>
          <a:prstGeom prst="rect">
            <a:avLst/>
          </a:prstGeom>
        </p:spPr>
      </p:pic>
      <p:pic>
        <p:nvPicPr>
          <p:cNvPr id="8" name="Obrázek 7" descr="Obsah obrázku obloha, exteriér, několik&#10;&#10;Popis byl vytvořen automaticky">
            <a:extLst>
              <a:ext uri="{FF2B5EF4-FFF2-40B4-BE49-F238E27FC236}">
                <a16:creationId xmlns:a16="http://schemas.microsoft.com/office/drawing/2014/main" id="{9DCA03B1-B82A-4510-8B54-E079DA665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511" y="2008641"/>
            <a:ext cx="4978740" cy="3315841"/>
          </a:xfrm>
          <a:prstGeom prst="rect">
            <a:avLst/>
          </a:prstGeom>
        </p:spPr>
      </p:pic>
      <p:pic>
        <p:nvPicPr>
          <p:cNvPr id="5" name="Obrázek 4" descr="Obsah obrázku modrá&#10;&#10;Popis byl vytvořen automaticky">
            <a:extLst>
              <a:ext uri="{FF2B5EF4-FFF2-40B4-BE49-F238E27FC236}">
                <a16:creationId xmlns:a16="http://schemas.microsoft.com/office/drawing/2014/main" id="{E5654B33-F323-41C7-B9D7-8BC167EF72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44" y="5660426"/>
            <a:ext cx="720263" cy="772456"/>
          </a:xfrm>
          <a:prstGeom prst="rect">
            <a:avLst/>
          </a:prstGeom>
        </p:spPr>
      </p:pic>
      <p:pic>
        <p:nvPicPr>
          <p:cNvPr id="7" name="Obrázek 6" descr="Obsah obrázku spotřebič&#10;&#10;Popis byl vytvořen automaticky">
            <a:extLst>
              <a:ext uri="{FF2B5EF4-FFF2-40B4-BE49-F238E27FC236}">
                <a16:creationId xmlns:a16="http://schemas.microsoft.com/office/drawing/2014/main" id="{8750C96E-A3E5-4F84-BEED-175D2E720A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480" y="5643180"/>
            <a:ext cx="648072" cy="797007"/>
          </a:xfrm>
          <a:prstGeom prst="rect">
            <a:avLst/>
          </a:prstGeom>
        </p:spPr>
      </p:pic>
      <p:pic>
        <p:nvPicPr>
          <p:cNvPr id="9" name="Obrázek 8" descr="Obsah obrázku modrá, interiér&#10;&#10;Popis byl vytvořen automaticky">
            <a:extLst>
              <a:ext uri="{FF2B5EF4-FFF2-40B4-BE49-F238E27FC236}">
                <a16:creationId xmlns:a16="http://schemas.microsoft.com/office/drawing/2014/main" id="{FA1FB2F3-3C15-4C31-AFEC-EF3242DF7A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550" y="5794251"/>
            <a:ext cx="936104" cy="584093"/>
          </a:xfrm>
          <a:prstGeom prst="rect">
            <a:avLst/>
          </a:prstGeom>
        </p:spPr>
      </p:pic>
      <p:pic>
        <p:nvPicPr>
          <p:cNvPr id="10" name="Obrázek 9" descr="Obsah obrázku modrá&#10;&#10;Popis byl vytvořen automaticky">
            <a:extLst>
              <a:ext uri="{FF2B5EF4-FFF2-40B4-BE49-F238E27FC236}">
                <a16:creationId xmlns:a16="http://schemas.microsoft.com/office/drawing/2014/main" id="{46EF344F-2FA9-4333-8571-54BE9E46F8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685" y="5827886"/>
            <a:ext cx="1028146" cy="516822"/>
          </a:xfrm>
          <a:prstGeom prst="rect">
            <a:avLst/>
          </a:prstGeom>
        </p:spPr>
      </p:pic>
      <p:pic>
        <p:nvPicPr>
          <p:cNvPr id="11" name="Obrázek 10" descr="Obsah obrázku pila, nůž&#10;&#10;Popis byl vytvořen automaticky">
            <a:extLst>
              <a:ext uri="{FF2B5EF4-FFF2-40B4-BE49-F238E27FC236}">
                <a16:creationId xmlns:a16="http://schemas.microsoft.com/office/drawing/2014/main" id="{EEAEF516-9FF0-4788-B163-59D3C84D3B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0355">
            <a:off x="6687975" y="5682477"/>
            <a:ext cx="2097650" cy="843330"/>
          </a:xfrm>
          <a:prstGeom prst="rect">
            <a:avLst/>
          </a:prstGeom>
        </p:spPr>
      </p:pic>
      <p:pic>
        <p:nvPicPr>
          <p:cNvPr id="12" name="Obrázek 11" descr="Obsah obrázku interiér&#10;&#10;Popis byl vytvořen automaticky">
            <a:extLst>
              <a:ext uri="{FF2B5EF4-FFF2-40B4-BE49-F238E27FC236}">
                <a16:creationId xmlns:a16="http://schemas.microsoft.com/office/drawing/2014/main" id="{124C3EA2-E841-4182-A305-01F13429F5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577" y="5751138"/>
            <a:ext cx="1212978" cy="783255"/>
          </a:xfrm>
          <a:prstGeom prst="rect">
            <a:avLst/>
          </a:prstGeom>
        </p:spPr>
      </p:pic>
      <p:pic>
        <p:nvPicPr>
          <p:cNvPr id="13" name="Obrázek 12" descr="Obsah obrázku žlutá, hydrant&#10;&#10;Popis byl vytvořen automaticky">
            <a:extLst>
              <a:ext uri="{FF2B5EF4-FFF2-40B4-BE49-F238E27FC236}">
                <a16:creationId xmlns:a16="http://schemas.microsoft.com/office/drawing/2014/main" id="{793E6FE0-7E06-433D-AB08-466DE784C4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482" y="5631118"/>
            <a:ext cx="753514" cy="797571"/>
          </a:xfrm>
          <a:prstGeom prst="rect">
            <a:avLst/>
          </a:prstGeom>
        </p:spPr>
      </p:pic>
      <p:pic>
        <p:nvPicPr>
          <p:cNvPr id="14" name="Obrázek 13" descr="Obsah obrázku hydrant&#10;&#10;Popis byl vytvořen automaticky">
            <a:extLst>
              <a:ext uri="{FF2B5EF4-FFF2-40B4-BE49-F238E27FC236}">
                <a16:creationId xmlns:a16="http://schemas.microsoft.com/office/drawing/2014/main" id="{7072C213-CB67-4D90-8BCE-AE425ADEE48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923" y="5717019"/>
            <a:ext cx="646356" cy="723168"/>
          </a:xfrm>
          <a:prstGeom prst="rect">
            <a:avLst/>
          </a:prstGeom>
        </p:spPr>
      </p:pic>
      <p:pic>
        <p:nvPicPr>
          <p:cNvPr id="15" name="Obrázek 14" descr="Obsah obrázku modrá, sportovní hra, plast&#10;&#10;Popis byl vytvořen automaticky">
            <a:extLst>
              <a:ext uri="{FF2B5EF4-FFF2-40B4-BE49-F238E27FC236}">
                <a16:creationId xmlns:a16="http://schemas.microsoft.com/office/drawing/2014/main" id="{72ACC875-1AD2-4D83-A3D2-43EAA6B117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59" y="5508162"/>
            <a:ext cx="790264" cy="980681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C35E1A34-AD4A-4157-84E6-F4E89AA78888}"/>
              </a:ext>
            </a:extLst>
          </p:cNvPr>
          <p:cNvSpPr txBox="1"/>
          <p:nvPr/>
        </p:nvSpPr>
        <p:spPr>
          <a:xfrm>
            <a:off x="367574" y="5075366"/>
            <a:ext cx="223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Instalovaná svítidla: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374967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5000">
        <p159:morph option="byObject"/>
      </p:transition>
    </mc:Choice>
    <mc:Fallback xmlns="">
      <p:transition spd="slow" advTm="15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72B0CC-5839-46FD-A829-86B640AD1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7181" y="369157"/>
            <a:ext cx="6434461" cy="360040"/>
          </a:xfrm>
        </p:spPr>
        <p:txBody>
          <a:bodyPr anchor="t">
            <a:normAutofit/>
          </a:bodyPr>
          <a:lstStyle/>
          <a:p>
            <a:pPr algn="ctr"/>
            <a:r>
              <a:rPr lang="cs-CZ" sz="2000" dirty="0"/>
              <a:t>SYNTHOMER – chemický závod, Česká republika</a:t>
            </a:r>
            <a:endParaRPr lang="en-US" sz="2000" dirty="0"/>
          </a:p>
        </p:txBody>
      </p:sp>
      <p:pic>
        <p:nvPicPr>
          <p:cNvPr id="8" name="Obrázek 7" descr="Obsah obrázku hora&#10;&#10;Popis byl vytvořen automaticky">
            <a:extLst>
              <a:ext uri="{FF2B5EF4-FFF2-40B4-BE49-F238E27FC236}">
                <a16:creationId xmlns:a16="http://schemas.microsoft.com/office/drawing/2014/main" id="{D0E62CCD-F16E-4FF4-923F-06CC6D62F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4" y="1052736"/>
            <a:ext cx="6532241" cy="3671911"/>
          </a:xfrm>
          <a:prstGeom prst="rect">
            <a:avLst/>
          </a:prstGeom>
        </p:spPr>
      </p:pic>
      <p:pic>
        <p:nvPicPr>
          <p:cNvPr id="6" name="Obrázek 5" descr="Obsah obrázku budova, továrna, noc&#10;&#10;Popis byl vytvořen automaticky">
            <a:extLst>
              <a:ext uri="{FF2B5EF4-FFF2-40B4-BE49-F238E27FC236}">
                <a16:creationId xmlns:a16="http://schemas.microsoft.com/office/drawing/2014/main" id="{4F462A2A-E8F4-4319-BB67-70B7A87C0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678" y="1762897"/>
            <a:ext cx="4864190" cy="2251588"/>
          </a:xfrm>
          <a:prstGeom prst="rect">
            <a:avLst/>
          </a:prstGeom>
        </p:spPr>
      </p:pic>
      <p:pic>
        <p:nvPicPr>
          <p:cNvPr id="5" name="Obrázek 4" descr="Obsah obrázku žlutá, hydrant&#10;&#10;Popis byl vytvořen automaticky">
            <a:extLst>
              <a:ext uri="{FF2B5EF4-FFF2-40B4-BE49-F238E27FC236}">
                <a16:creationId xmlns:a16="http://schemas.microsoft.com/office/drawing/2014/main" id="{E0C85E3D-7F30-4594-8E39-2C492EB5B0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175" y="5215979"/>
            <a:ext cx="753514" cy="797571"/>
          </a:xfrm>
          <a:prstGeom prst="rect">
            <a:avLst/>
          </a:prstGeom>
        </p:spPr>
      </p:pic>
      <p:pic>
        <p:nvPicPr>
          <p:cNvPr id="7" name="Obrázek 6" descr="Obsah obrázku hydrant&#10;&#10;Popis byl vytvořen automaticky">
            <a:extLst>
              <a:ext uri="{FF2B5EF4-FFF2-40B4-BE49-F238E27FC236}">
                <a16:creationId xmlns:a16="http://schemas.microsoft.com/office/drawing/2014/main" id="{0495F88E-B7E5-4457-88F0-86F7030960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186" y="5260402"/>
            <a:ext cx="646356" cy="723168"/>
          </a:xfrm>
          <a:prstGeom prst="rect">
            <a:avLst/>
          </a:prstGeom>
        </p:spPr>
      </p:pic>
      <p:pic>
        <p:nvPicPr>
          <p:cNvPr id="9" name="Obrázek 8" descr="Obsah obrázku modrá, sportovní hra, plast&#10;&#10;Popis byl vytvořen automaticky">
            <a:extLst>
              <a:ext uri="{FF2B5EF4-FFF2-40B4-BE49-F238E27FC236}">
                <a16:creationId xmlns:a16="http://schemas.microsoft.com/office/drawing/2014/main" id="{9671BB35-938B-4CD0-955D-221EA999A1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188" y="5124425"/>
            <a:ext cx="790264" cy="98068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D7C3393-07D8-4416-A6B7-82CE62D59309}"/>
              </a:ext>
            </a:extLst>
          </p:cNvPr>
          <p:cNvSpPr txBox="1"/>
          <p:nvPr/>
        </p:nvSpPr>
        <p:spPr>
          <a:xfrm>
            <a:off x="293244" y="4891070"/>
            <a:ext cx="223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Instalovaná svítidla: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820278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5000">
        <p159:morph option="byObject"/>
      </p:transition>
    </mc:Choice>
    <mc:Fallback xmlns="">
      <p:transition spd="slow" advTm="15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64BDF05-326B-4BDB-B3D2-E84E60DA6A7F}"/>
              </a:ext>
            </a:extLst>
          </p:cNvPr>
          <p:cNvSpPr txBox="1">
            <a:spLocks/>
          </p:cNvSpPr>
          <p:nvPr/>
        </p:nvSpPr>
        <p:spPr>
          <a:xfrm>
            <a:off x="3430116" y="284223"/>
            <a:ext cx="6696744" cy="4937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0" kern="1200" cap="none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000" dirty="0"/>
              <a:t>Severočeské doly, těžební bagr, Česká republika</a:t>
            </a:r>
            <a:endParaRPr lang="en-US" sz="2000" dirty="0"/>
          </a:p>
        </p:txBody>
      </p:sp>
      <p:pic>
        <p:nvPicPr>
          <p:cNvPr id="6" name="Obrázek 5" descr="Obsah obrázku obloha, exteriér, loďka, doprava&#10;&#10;Popis byl vytvořen automaticky">
            <a:extLst>
              <a:ext uri="{FF2B5EF4-FFF2-40B4-BE49-F238E27FC236}">
                <a16:creationId xmlns:a16="http://schemas.microsoft.com/office/drawing/2014/main" id="{6CC55DAF-1164-4BA0-980E-B45E2F24B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332" y="1700808"/>
            <a:ext cx="5957368" cy="2975422"/>
          </a:xfrm>
          <a:prstGeom prst="rect">
            <a:avLst/>
          </a:prstGeom>
        </p:spPr>
      </p:pic>
      <p:pic>
        <p:nvPicPr>
          <p:cNvPr id="10" name="Obrázek 9" descr="Obsah obrázku obloha, exteriér, příroda, vzdálenost&#10;&#10;Popis byl vytvořen automaticky">
            <a:extLst>
              <a:ext uri="{FF2B5EF4-FFF2-40B4-BE49-F238E27FC236}">
                <a16:creationId xmlns:a16="http://schemas.microsoft.com/office/drawing/2014/main" id="{B9B101A5-8686-44C5-8BE2-E0EE28F43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1268760"/>
            <a:ext cx="4212017" cy="3528392"/>
          </a:xfrm>
          <a:prstGeom prst="rect">
            <a:avLst/>
          </a:prstGeom>
        </p:spPr>
      </p:pic>
      <p:pic>
        <p:nvPicPr>
          <p:cNvPr id="9" name="Obrázek 8" descr="Obsah obrázku hydrant&#10;&#10;Popis byl vytvořen automaticky">
            <a:extLst>
              <a:ext uri="{FF2B5EF4-FFF2-40B4-BE49-F238E27FC236}">
                <a16:creationId xmlns:a16="http://schemas.microsoft.com/office/drawing/2014/main" id="{CEE19D88-2364-4B19-9723-2497D48909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96" y="5052250"/>
            <a:ext cx="762561" cy="853183"/>
          </a:xfrm>
          <a:prstGeom prst="rect">
            <a:avLst/>
          </a:prstGeom>
        </p:spPr>
      </p:pic>
      <p:pic>
        <p:nvPicPr>
          <p:cNvPr id="8" name="Obrázek 7" descr="Obsah obrázku modrá, sportovní hra, plast&#10;&#10;Popis byl vytvořen automaticky">
            <a:extLst>
              <a:ext uri="{FF2B5EF4-FFF2-40B4-BE49-F238E27FC236}">
                <a16:creationId xmlns:a16="http://schemas.microsoft.com/office/drawing/2014/main" id="{00ECE3F7-FC89-4AEE-875B-66A13511A3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00" y="4988502"/>
            <a:ext cx="790264" cy="98068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71B2A03-80D5-4AED-8AB2-79595A1414DF}"/>
              </a:ext>
            </a:extLst>
          </p:cNvPr>
          <p:cNvSpPr txBox="1"/>
          <p:nvPr/>
        </p:nvSpPr>
        <p:spPr>
          <a:xfrm>
            <a:off x="405780" y="4988502"/>
            <a:ext cx="223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Instalovaná svítidla: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820408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5000">
        <p159:morph option="byObject"/>
      </p:transition>
    </mc:Choice>
    <mc:Fallback xmlns="">
      <p:transition spd="slow" advTm="15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1320BF7-B932-4733-956C-4A5E7FDBA627}"/>
              </a:ext>
            </a:extLst>
          </p:cNvPr>
          <p:cNvSpPr txBox="1">
            <a:spLocks/>
          </p:cNvSpPr>
          <p:nvPr/>
        </p:nvSpPr>
        <p:spPr>
          <a:xfrm>
            <a:off x="405780" y="369156"/>
            <a:ext cx="11377264" cy="7555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0" kern="1200" cap="none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000" dirty="0"/>
              <a:t>ČEPRO - </a:t>
            </a:r>
            <a:r>
              <a:rPr lang="en-US" sz="2000" dirty="0" err="1"/>
              <a:t>přeprava</a:t>
            </a:r>
            <a:r>
              <a:rPr lang="en-US" sz="2000" dirty="0"/>
              <a:t>, </a:t>
            </a:r>
            <a:r>
              <a:rPr lang="en-US" sz="2000" dirty="0" err="1"/>
              <a:t>skladování</a:t>
            </a:r>
            <a:r>
              <a:rPr lang="en-US" sz="2000" dirty="0"/>
              <a:t> a prodej </a:t>
            </a:r>
            <a:r>
              <a:rPr lang="en-US" sz="2000" dirty="0" err="1"/>
              <a:t>ropných</a:t>
            </a:r>
            <a:r>
              <a:rPr lang="en-US" sz="2000" dirty="0"/>
              <a:t> </a:t>
            </a:r>
            <a:r>
              <a:rPr lang="en-US" sz="2000" dirty="0" err="1"/>
              <a:t>produktů</a:t>
            </a:r>
            <a:r>
              <a:rPr lang="cs-CZ" sz="2000" dirty="0"/>
              <a:t>, Česká republika</a:t>
            </a:r>
            <a:endParaRPr lang="en-US" sz="2000" dirty="0"/>
          </a:p>
        </p:txBody>
      </p:sp>
      <p:pic>
        <p:nvPicPr>
          <p:cNvPr id="6" name="Obrázek 5" descr="Obsah obrázku obloha, exteriér, dok&#10;&#10;Popis byl vytvořen automaticky">
            <a:extLst>
              <a:ext uri="{FF2B5EF4-FFF2-40B4-BE49-F238E27FC236}">
                <a16:creationId xmlns:a16="http://schemas.microsoft.com/office/drawing/2014/main" id="{08621D0B-BC83-44DA-B90D-8BE831A0E5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330" y="2348880"/>
            <a:ext cx="4870714" cy="3644520"/>
          </a:xfrm>
          <a:prstGeom prst="rect">
            <a:avLst/>
          </a:prstGeom>
        </p:spPr>
      </p:pic>
      <p:pic>
        <p:nvPicPr>
          <p:cNvPr id="8" name="Obrázek 7" descr="Obsah obrázku interiér, červená&#10;&#10;Popis byl vytvořen automaticky">
            <a:extLst>
              <a:ext uri="{FF2B5EF4-FFF2-40B4-BE49-F238E27FC236}">
                <a16:creationId xmlns:a16="http://schemas.microsoft.com/office/drawing/2014/main" id="{68C54135-F9BC-4091-8785-B1F9764E07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1124744"/>
            <a:ext cx="6094412" cy="3428107"/>
          </a:xfrm>
          <a:prstGeom prst="rect">
            <a:avLst/>
          </a:prstGeom>
        </p:spPr>
      </p:pic>
      <p:pic>
        <p:nvPicPr>
          <p:cNvPr id="5" name="Obrázek 4" descr="Obsah obrázku žlutá, hydrant&#10;&#10;Popis byl vytvořen automaticky">
            <a:extLst>
              <a:ext uri="{FF2B5EF4-FFF2-40B4-BE49-F238E27FC236}">
                <a16:creationId xmlns:a16="http://schemas.microsoft.com/office/drawing/2014/main" id="{CE3F2F69-11E3-4E07-9741-28AB00C530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04" y="4797152"/>
            <a:ext cx="753514" cy="79757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8DD30D6-7F34-44CB-BADB-FF79F838E6F9}"/>
              </a:ext>
            </a:extLst>
          </p:cNvPr>
          <p:cNvSpPr txBox="1"/>
          <p:nvPr/>
        </p:nvSpPr>
        <p:spPr>
          <a:xfrm>
            <a:off x="405780" y="4826605"/>
            <a:ext cx="223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Instalovaná svítidla: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559097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5000">
        <p159:morph option="byObject"/>
      </p:transition>
    </mc:Choice>
    <mc:Fallback xmlns="">
      <p:transition spd="slow" advTm="15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415A946-F5A6-4A74-ABD9-8F7AB653D0CE}"/>
              </a:ext>
            </a:extLst>
          </p:cNvPr>
          <p:cNvSpPr txBox="1">
            <a:spLocks/>
          </p:cNvSpPr>
          <p:nvPr/>
        </p:nvSpPr>
        <p:spPr>
          <a:xfrm>
            <a:off x="2169976" y="483223"/>
            <a:ext cx="8820980" cy="5760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0" kern="1200" cap="none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000" dirty="0"/>
              <a:t>ORLEN UNIPETROL – zpracovatelská rafinérie, Česká republika</a:t>
            </a:r>
            <a:endParaRPr lang="en-US" sz="2000" dirty="0"/>
          </a:p>
        </p:txBody>
      </p:sp>
      <p:pic>
        <p:nvPicPr>
          <p:cNvPr id="5" name="Obrázek 4" descr="Obsah obrázku továrna, budova&#10;&#10;Popis byl vytvořen automaticky">
            <a:extLst>
              <a:ext uri="{FF2B5EF4-FFF2-40B4-BE49-F238E27FC236}">
                <a16:creationId xmlns:a16="http://schemas.microsoft.com/office/drawing/2014/main" id="{5AB358FC-E679-4146-A841-F1F34FB3A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78" y="2060848"/>
            <a:ext cx="5069160" cy="3801870"/>
          </a:xfrm>
          <a:prstGeom prst="rect">
            <a:avLst/>
          </a:prstGeom>
        </p:spPr>
      </p:pic>
      <p:pic>
        <p:nvPicPr>
          <p:cNvPr id="7" name="Obrázek 6" descr="Obsah obrázku obloha, továrna, exteriér, kouř&#10;&#10;Popis byl vytvořen automaticky">
            <a:extLst>
              <a:ext uri="{FF2B5EF4-FFF2-40B4-BE49-F238E27FC236}">
                <a16:creationId xmlns:a16="http://schemas.microsoft.com/office/drawing/2014/main" id="{4A27665D-EC9C-4F9F-8F79-7D6FB69BF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" y="1479931"/>
            <a:ext cx="4064000" cy="2707640"/>
          </a:xfrm>
          <a:prstGeom prst="rect">
            <a:avLst/>
          </a:prstGeom>
        </p:spPr>
      </p:pic>
      <p:pic>
        <p:nvPicPr>
          <p:cNvPr id="6" name="Obrázek 5" descr="Obsah obrázku žlutá, hydrant&#10;&#10;Popis byl vytvořen automaticky">
            <a:extLst>
              <a:ext uri="{FF2B5EF4-FFF2-40B4-BE49-F238E27FC236}">
                <a16:creationId xmlns:a16="http://schemas.microsoft.com/office/drawing/2014/main" id="{DF4413E4-ED6C-49EA-A8D2-9856009B5F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688" y="4400117"/>
            <a:ext cx="753514" cy="79757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F47EC84-39C9-45AA-9645-5485412E7762}"/>
              </a:ext>
            </a:extLst>
          </p:cNvPr>
          <p:cNvSpPr txBox="1"/>
          <p:nvPr/>
        </p:nvSpPr>
        <p:spPr>
          <a:xfrm>
            <a:off x="989173" y="4423549"/>
            <a:ext cx="223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Instalovaná svítidla:</a:t>
            </a:r>
            <a:endParaRPr lang="cs-CZ" sz="1400" dirty="0"/>
          </a:p>
        </p:txBody>
      </p:sp>
      <p:pic>
        <p:nvPicPr>
          <p:cNvPr id="2" name="Obrázek 1" descr="Obsah obrázku hydrant&#10;&#10;Popis byl vytvořen automaticky">
            <a:extLst>
              <a:ext uri="{FF2B5EF4-FFF2-40B4-BE49-F238E27FC236}">
                <a16:creationId xmlns:a16="http://schemas.microsoft.com/office/drawing/2014/main" id="{403DFC20-F022-0715-5AA1-ECF98CC1FE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703" y="4462229"/>
            <a:ext cx="646356" cy="723168"/>
          </a:xfrm>
          <a:prstGeom prst="rect">
            <a:avLst/>
          </a:prstGeom>
        </p:spPr>
      </p:pic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3DA594B2-F2D5-54EF-012C-EB8B679211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0" r="8956"/>
          <a:stretch/>
        </p:blipFill>
        <p:spPr>
          <a:xfrm>
            <a:off x="2780248" y="5221120"/>
            <a:ext cx="1664847" cy="79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90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5000">
        <p159:morph option="byObject"/>
      </p:transition>
    </mc:Choice>
    <mc:Fallback xmlns="">
      <p:transition spd="slow" advTm="1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6EBD9813-54B9-4657-86D8-C04D7C4193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27" y="966929"/>
            <a:ext cx="5260753" cy="2462071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0FDF9EFD-932E-4043-B226-4C5424D7184C}"/>
              </a:ext>
            </a:extLst>
          </p:cNvPr>
          <p:cNvGrpSpPr/>
          <p:nvPr/>
        </p:nvGrpSpPr>
        <p:grpSpPr>
          <a:xfrm>
            <a:off x="621804" y="5013176"/>
            <a:ext cx="4313342" cy="1152128"/>
            <a:chOff x="7685726" y="1484784"/>
            <a:chExt cx="4313342" cy="1152128"/>
          </a:xfrm>
        </p:grpSpPr>
        <p:sp>
          <p:nvSpPr>
            <p:cNvPr id="2" name="TextovéPole 1">
              <a:extLst>
                <a:ext uri="{FF2B5EF4-FFF2-40B4-BE49-F238E27FC236}">
                  <a16:creationId xmlns:a16="http://schemas.microsoft.com/office/drawing/2014/main" id="{09F4A351-DE46-41E0-B019-524737C26AE2}"/>
                </a:ext>
              </a:extLst>
            </p:cNvPr>
            <p:cNvSpPr txBox="1"/>
            <p:nvPr/>
          </p:nvSpPr>
          <p:spPr>
            <a:xfrm>
              <a:off x="7685726" y="1484784"/>
              <a:ext cx="4313342" cy="115212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cs-CZ" dirty="0"/>
            </a:p>
          </p:txBody>
        </p:sp>
        <p:pic>
          <p:nvPicPr>
            <p:cNvPr id="18" name="Obrázek 17" descr="Obsah obrázku text, podepsat, vektorová grafika&#10;&#10;Popis byl vytvořen automaticky">
              <a:extLst>
                <a:ext uri="{FF2B5EF4-FFF2-40B4-BE49-F238E27FC236}">
                  <a16:creationId xmlns:a16="http://schemas.microsoft.com/office/drawing/2014/main" id="{4E8EAC85-1BB9-4E5F-885D-73BE65501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1414" y="1544082"/>
              <a:ext cx="1181919" cy="1033532"/>
            </a:xfrm>
            <a:prstGeom prst="rect">
              <a:avLst/>
            </a:prstGeom>
          </p:spPr>
        </p:pic>
        <p:pic>
          <p:nvPicPr>
            <p:cNvPr id="19" name="Obrázek 18">
              <a:extLst>
                <a:ext uri="{FF2B5EF4-FFF2-40B4-BE49-F238E27FC236}">
                  <a16:creationId xmlns:a16="http://schemas.microsoft.com/office/drawing/2014/main" id="{1FCE7ACE-42F4-495E-9884-B6FA27D04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Marker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4345" y="1611835"/>
              <a:ext cx="936104" cy="929863"/>
            </a:xfrm>
            <a:prstGeom prst="rect">
              <a:avLst/>
            </a:prstGeom>
            <a:effectLst>
              <a:outerShdw blurRad="50800" dist="50800" dir="5400000" algn="ctr" rotWithShape="0">
                <a:srgbClr val="000000"/>
              </a:outerShdw>
              <a:reflection endPos="0" dist="50800" dir="5400000" sy="-100000" algn="bl" rotWithShape="0"/>
              <a:softEdge rad="0"/>
            </a:effectLst>
          </p:spPr>
        </p:pic>
        <p:pic>
          <p:nvPicPr>
            <p:cNvPr id="20" name="Obrázek 19">
              <a:extLst>
                <a:ext uri="{FF2B5EF4-FFF2-40B4-BE49-F238E27FC236}">
                  <a16:creationId xmlns:a16="http://schemas.microsoft.com/office/drawing/2014/main" id="{022D80A3-8DC9-404D-9B1D-03AFED31A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7080" y="1560000"/>
              <a:ext cx="1215357" cy="1033532"/>
            </a:xfrm>
            <a:prstGeom prst="rect">
              <a:avLst/>
            </a:prstGeom>
          </p:spPr>
        </p:pic>
      </p:grpSp>
      <p:sp>
        <p:nvSpPr>
          <p:cNvPr id="21" name="Nadpis 1">
            <a:extLst>
              <a:ext uri="{FF2B5EF4-FFF2-40B4-BE49-F238E27FC236}">
                <a16:creationId xmlns:a16="http://schemas.microsoft.com/office/drawing/2014/main" id="{F2BCC3B5-61E4-445E-B4FC-2B873C600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3139" y="89156"/>
            <a:ext cx="2843807" cy="829787"/>
          </a:xfrm>
        </p:spPr>
        <p:txBody>
          <a:bodyPr rtlCol="0" anchor="ctr"/>
          <a:lstStyle/>
          <a:p>
            <a:pPr algn="ctr" rtl="0"/>
            <a:r>
              <a:rPr lang="cs-CZ" dirty="0"/>
              <a:t>Certifikáty: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2E158974-EE77-4CE7-A21B-AB8499235FAF}"/>
              </a:ext>
            </a:extLst>
          </p:cNvPr>
          <p:cNvGrpSpPr/>
          <p:nvPr/>
        </p:nvGrpSpPr>
        <p:grpSpPr>
          <a:xfrm>
            <a:off x="5962068" y="2174477"/>
            <a:ext cx="6081978" cy="3001478"/>
            <a:chOff x="5988505" y="3214328"/>
            <a:chExt cx="6081978" cy="3001478"/>
          </a:xfrm>
        </p:grpSpPr>
        <p:pic>
          <p:nvPicPr>
            <p:cNvPr id="1028" name="_x00004">
              <a:extLst>
                <a:ext uri="{FF2B5EF4-FFF2-40B4-BE49-F238E27FC236}">
                  <a16:creationId xmlns:a16="http://schemas.microsoft.com/office/drawing/2014/main" id="{09F80A02-6389-4E74-89E8-8924D7D63F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8708" y="3214328"/>
              <a:ext cx="1829333" cy="2575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_x00005">
              <a:extLst>
                <a:ext uri="{FF2B5EF4-FFF2-40B4-BE49-F238E27FC236}">
                  <a16:creationId xmlns:a16="http://schemas.microsoft.com/office/drawing/2014/main" id="{5DC5DFFB-0656-40BA-A17D-0744E2465B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480" y="3624732"/>
              <a:ext cx="1821979" cy="2564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_x00003">
              <a:extLst>
                <a:ext uri="{FF2B5EF4-FFF2-40B4-BE49-F238E27FC236}">
                  <a16:creationId xmlns:a16="http://schemas.microsoft.com/office/drawing/2014/main" id="{EBB53E97-7533-418F-9251-652C66DB4A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8505" y="3214834"/>
              <a:ext cx="1838525" cy="2584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0313CA98-38C4-430E-BB3E-E24A748BBF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457" b="12477"/>
            <a:stretch/>
          </p:blipFill>
          <p:spPr>
            <a:xfrm>
              <a:off x="10237475" y="3624732"/>
              <a:ext cx="1833008" cy="2591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2238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5000">
        <p159:morph option="byObject"/>
      </p:transition>
    </mc:Choice>
    <mc:Fallback xmlns="">
      <p:transition spd="slow" advTm="5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F694A1B-3847-40E4-9FE8-5C786B15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1984" y="260648"/>
            <a:ext cx="7704856" cy="576063"/>
          </a:xfrm>
        </p:spPr>
        <p:txBody>
          <a:bodyPr anchor="t"/>
          <a:lstStyle/>
          <a:p>
            <a:pPr algn="ctr"/>
            <a:r>
              <a:rPr lang="cs-CZ" sz="2000" dirty="0"/>
              <a:t>OKK KOKSOVNY, a.s., výroba koksu, Česká republika</a:t>
            </a:r>
            <a:endParaRPr lang="en-US" sz="2000" dirty="0"/>
          </a:p>
        </p:txBody>
      </p:sp>
      <p:pic>
        <p:nvPicPr>
          <p:cNvPr id="11" name="Obrázek 10" descr="Obsah obrázku obloha, exteriér, továrna, žlutá&#10;&#10;Popis byl vytvořen automaticky">
            <a:extLst>
              <a:ext uri="{FF2B5EF4-FFF2-40B4-BE49-F238E27FC236}">
                <a16:creationId xmlns:a16="http://schemas.microsoft.com/office/drawing/2014/main" id="{9305E38E-6DBE-41FB-82F8-32F3990D8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404" y="1628800"/>
            <a:ext cx="6149280" cy="4463352"/>
          </a:xfrm>
          <a:prstGeom prst="rect">
            <a:avLst/>
          </a:prstGeom>
        </p:spPr>
      </p:pic>
      <p:pic>
        <p:nvPicPr>
          <p:cNvPr id="3" name="Obrázek 2" descr="Obsah obrázku strop, interiér&#10;&#10;Popis byl vytvořen automaticky">
            <a:extLst>
              <a:ext uri="{FF2B5EF4-FFF2-40B4-BE49-F238E27FC236}">
                <a16:creationId xmlns:a16="http://schemas.microsoft.com/office/drawing/2014/main" id="{E0293067-B5FF-4BC3-81B5-79CCFBBB9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41" y="1124744"/>
            <a:ext cx="5035886" cy="3782938"/>
          </a:xfrm>
          <a:prstGeom prst="rect">
            <a:avLst/>
          </a:prstGeom>
        </p:spPr>
      </p:pic>
      <p:pic>
        <p:nvPicPr>
          <p:cNvPr id="6" name="Obrázek 5" descr="Obsah obrázku žlutá, hydrant&#10;&#10;Popis byl vytvořen automaticky">
            <a:extLst>
              <a:ext uri="{FF2B5EF4-FFF2-40B4-BE49-F238E27FC236}">
                <a16:creationId xmlns:a16="http://schemas.microsoft.com/office/drawing/2014/main" id="{29E0020B-001B-4F6C-931A-F4CB58AC20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349" y="5358371"/>
            <a:ext cx="934284" cy="98891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BF01DFD-A846-46A9-9515-C3FDF0560595}"/>
              </a:ext>
            </a:extLst>
          </p:cNvPr>
          <p:cNvSpPr txBox="1"/>
          <p:nvPr/>
        </p:nvSpPr>
        <p:spPr>
          <a:xfrm>
            <a:off x="374141" y="5173705"/>
            <a:ext cx="223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Instalovaná svítidla: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94052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5000">
        <p159:morph option="byObject"/>
      </p:transition>
    </mc:Choice>
    <mc:Fallback xmlns="">
      <p:transition spd="slow" advTm="15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ACC1A4C-075E-4C8D-8099-BB17922AD131}"/>
              </a:ext>
            </a:extLst>
          </p:cNvPr>
          <p:cNvSpPr txBox="1">
            <a:spLocks/>
          </p:cNvSpPr>
          <p:nvPr/>
        </p:nvSpPr>
        <p:spPr>
          <a:xfrm>
            <a:off x="3412368" y="197272"/>
            <a:ext cx="5778388" cy="6394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0" kern="1200" cap="none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000" kern="1200" spc="100" baseline="0" dirty="0">
                <a:latin typeface="+mj-lt"/>
                <a:ea typeface="+mj-ea"/>
                <a:cs typeface="+mj-cs"/>
              </a:rPr>
              <a:t>DEZA, a.s., chemický závod, Česká republika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A384C82-E681-4087-9528-0098725E38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7" b="5016"/>
          <a:stretch/>
        </p:blipFill>
        <p:spPr>
          <a:xfrm>
            <a:off x="5086300" y="908720"/>
            <a:ext cx="6260402" cy="2820145"/>
          </a:xfrm>
          <a:prstGeom prst="rect">
            <a:avLst/>
          </a:prstGeom>
          <a:noFill/>
        </p:spPr>
      </p:pic>
      <p:pic>
        <p:nvPicPr>
          <p:cNvPr id="15" name="Obrázek 14" descr="Obsah obrázku továrna, židle, lešení, objekt v exteriéru&#10;&#10;Popis byl vytvořen automaticky">
            <a:extLst>
              <a:ext uri="{FF2B5EF4-FFF2-40B4-BE49-F238E27FC236}">
                <a16:creationId xmlns:a16="http://schemas.microsoft.com/office/drawing/2014/main" id="{DEAC4764-5788-4B42-840E-9D6BBEEA5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1844824"/>
            <a:ext cx="4464496" cy="4464496"/>
          </a:xfrm>
          <a:prstGeom prst="rect">
            <a:avLst/>
          </a:prstGeom>
        </p:spPr>
      </p:pic>
      <p:pic>
        <p:nvPicPr>
          <p:cNvPr id="17" name="Obrázek 16" descr="Obsah obrázku hydrant&#10;&#10;Popis byl vytvořen automaticky">
            <a:extLst>
              <a:ext uri="{FF2B5EF4-FFF2-40B4-BE49-F238E27FC236}">
                <a16:creationId xmlns:a16="http://schemas.microsoft.com/office/drawing/2014/main" id="{99DEFE19-55CD-4AA4-A032-734193C4EC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953" y="4077072"/>
            <a:ext cx="762561" cy="853183"/>
          </a:xfrm>
          <a:prstGeom prst="rect">
            <a:avLst/>
          </a:prstGeom>
        </p:spPr>
      </p:pic>
      <p:pic>
        <p:nvPicPr>
          <p:cNvPr id="18" name="Obrázek 17" descr="Obsah obrázku žlutá, hydrant&#10;&#10;Popis byl vytvořen automaticky">
            <a:extLst>
              <a:ext uri="{FF2B5EF4-FFF2-40B4-BE49-F238E27FC236}">
                <a16:creationId xmlns:a16="http://schemas.microsoft.com/office/drawing/2014/main" id="{59C6A87F-0497-4A23-B36F-F388E09434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770" y="4018229"/>
            <a:ext cx="934284" cy="98891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2478C11-B3B2-4E18-8B43-9ACBC11333EC}"/>
              </a:ext>
            </a:extLst>
          </p:cNvPr>
          <p:cNvSpPr txBox="1"/>
          <p:nvPr/>
        </p:nvSpPr>
        <p:spPr>
          <a:xfrm>
            <a:off x="5015453" y="4018229"/>
            <a:ext cx="223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Instalovaná svítidla: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719117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5000">
        <p159:morph option="byObject"/>
      </p:transition>
    </mc:Choice>
    <mc:Fallback xmlns="">
      <p:transition spd="slow" advTm="15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56A7B28-2A72-4BD8-A974-CB68BC78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9095" y="404664"/>
            <a:ext cx="5678698" cy="574724"/>
          </a:xfrm>
        </p:spPr>
        <p:txBody>
          <a:bodyPr anchor="t"/>
          <a:lstStyle/>
          <a:p>
            <a:pPr algn="ctr"/>
            <a:r>
              <a:rPr lang="cs-CZ" sz="2000" dirty="0"/>
              <a:t>DIAMO – uranové doly, Česká republika</a:t>
            </a:r>
            <a:endParaRPr lang="en-US" sz="2000" dirty="0"/>
          </a:p>
        </p:txBody>
      </p:sp>
      <p:pic>
        <p:nvPicPr>
          <p:cNvPr id="4" name="Obrázek 3" descr="Obsah obrázku žlutá, motor&#10;&#10;Popis byl vytvořen automaticky">
            <a:extLst>
              <a:ext uri="{FF2B5EF4-FFF2-40B4-BE49-F238E27FC236}">
                <a16:creationId xmlns:a16="http://schemas.microsoft.com/office/drawing/2014/main" id="{F3BF4F53-24BF-43E5-9F61-AC883C4ADD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9" b="-1"/>
          <a:stretch/>
        </p:blipFill>
        <p:spPr>
          <a:xfrm>
            <a:off x="6814492" y="1541402"/>
            <a:ext cx="4754646" cy="3962205"/>
          </a:xfrm>
          <a:prstGeom prst="rect">
            <a:avLst/>
          </a:prstGeom>
          <a:noFill/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7699037-04A3-4B9E-9C13-8BE2C5333F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87" y="1534888"/>
            <a:ext cx="5928757" cy="3957761"/>
          </a:xfrm>
          <a:prstGeom prst="rect">
            <a:avLst/>
          </a:prstGeom>
        </p:spPr>
      </p:pic>
      <p:pic>
        <p:nvPicPr>
          <p:cNvPr id="5" name="Obrázek 4" descr="Obsah obrázku žlutá, hydrant, objekt v exteriéru&#10;&#10;Popis byl vytvořen automaticky">
            <a:extLst>
              <a:ext uri="{FF2B5EF4-FFF2-40B4-BE49-F238E27FC236}">
                <a16:creationId xmlns:a16="http://schemas.microsoft.com/office/drawing/2014/main" id="{7938E512-A913-4950-8BD1-45F2E37121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587" y="5607380"/>
            <a:ext cx="846478" cy="70620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5A13389-D817-4CE1-ABCC-6DF70EF94305}"/>
              </a:ext>
            </a:extLst>
          </p:cNvPr>
          <p:cNvSpPr txBox="1"/>
          <p:nvPr/>
        </p:nvSpPr>
        <p:spPr>
          <a:xfrm>
            <a:off x="619687" y="5607380"/>
            <a:ext cx="223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Instalovaná svítidla: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218108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5000">
        <p159:morph option="byObject"/>
      </p:transition>
    </mc:Choice>
    <mc:Fallback xmlns="">
      <p:transition spd="slow" advTm="15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48EFD1F-F12D-4831-9CA1-C8F22FE07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2244" y="385086"/>
            <a:ext cx="3492388" cy="450627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Kontaktujte nás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209FC1B-92B7-4391-A703-E803486F2E00}"/>
              </a:ext>
            </a:extLst>
          </p:cNvPr>
          <p:cNvSpPr txBox="1"/>
          <p:nvPr/>
        </p:nvSpPr>
        <p:spPr>
          <a:xfrm>
            <a:off x="1276179" y="2037637"/>
            <a:ext cx="36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ELEKTROSVIT Svatobořice, a.s.</a:t>
            </a:r>
          </a:p>
          <a:p>
            <a:r>
              <a:rPr lang="cs-CZ" sz="2000" dirty="0"/>
              <a:t>Nádražní 1290/44</a:t>
            </a:r>
          </a:p>
          <a:p>
            <a:r>
              <a:rPr lang="cs-CZ" sz="2000" dirty="0"/>
              <a:t>696 04 Svatobořice-Mistřín</a:t>
            </a:r>
          </a:p>
          <a:p>
            <a:r>
              <a:rPr lang="cs-CZ" sz="2000" dirty="0"/>
              <a:t>Česká republika</a:t>
            </a:r>
          </a:p>
          <a:p>
            <a:endParaRPr lang="cs-CZ" sz="2000" dirty="0"/>
          </a:p>
          <a:p>
            <a:r>
              <a:rPr lang="cs-CZ" sz="2000" dirty="0"/>
              <a:t>www.elektrosvit.cz</a:t>
            </a:r>
          </a:p>
        </p:txBody>
      </p:sp>
      <p:pic>
        <p:nvPicPr>
          <p:cNvPr id="19" name="Obrázek 18" descr="Obsah obrázku text&#10;&#10;Popis byl vytvořen automaticky">
            <a:extLst>
              <a:ext uri="{FF2B5EF4-FFF2-40B4-BE49-F238E27FC236}">
                <a16:creationId xmlns:a16="http://schemas.microsoft.com/office/drawing/2014/main" id="{48DCE191-044B-4185-8EB4-30CED2EB0C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2723">
            <a:off x="7090472" y="4859909"/>
            <a:ext cx="2844581" cy="1268683"/>
          </a:xfrm>
          <a:custGeom>
            <a:avLst/>
            <a:gdLst>
              <a:gd name="connsiteX0" fmla="*/ 0 w 2844581"/>
              <a:gd name="connsiteY0" fmla="*/ 0 h 1268683"/>
              <a:gd name="connsiteX1" fmla="*/ 2844581 w 2844581"/>
              <a:gd name="connsiteY1" fmla="*/ 0 h 1268683"/>
              <a:gd name="connsiteX2" fmla="*/ 2844581 w 2844581"/>
              <a:gd name="connsiteY2" fmla="*/ 1268683 h 1268683"/>
              <a:gd name="connsiteX3" fmla="*/ 0 w 2844581"/>
              <a:gd name="connsiteY3" fmla="*/ 1268683 h 1268683"/>
              <a:gd name="connsiteX4" fmla="*/ 0 w 2844581"/>
              <a:gd name="connsiteY4" fmla="*/ 0 h 126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4581" h="1268683" extrusionOk="0">
                <a:moveTo>
                  <a:pt x="0" y="0"/>
                </a:moveTo>
                <a:cubicBezTo>
                  <a:pt x="963751" y="118645"/>
                  <a:pt x="2245891" y="116012"/>
                  <a:pt x="2844581" y="0"/>
                </a:cubicBezTo>
                <a:cubicBezTo>
                  <a:pt x="2795643" y="223454"/>
                  <a:pt x="2812125" y="858105"/>
                  <a:pt x="2844581" y="1268683"/>
                </a:cubicBezTo>
                <a:cubicBezTo>
                  <a:pt x="2297498" y="1403283"/>
                  <a:pt x="618902" y="1111487"/>
                  <a:pt x="0" y="1268683"/>
                </a:cubicBezTo>
                <a:cubicBezTo>
                  <a:pt x="70936" y="1103326"/>
                  <a:pt x="24271" y="141048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33" name="Obrázek 32" descr="Obsah obrázku text, osoba&#10;&#10;Popis byl vytvořen automaticky">
            <a:extLst>
              <a:ext uri="{FF2B5EF4-FFF2-40B4-BE49-F238E27FC236}">
                <a16:creationId xmlns:a16="http://schemas.microsoft.com/office/drawing/2014/main" id="{881811EF-5323-4E7C-87D8-3B17AB46D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016" y="1503598"/>
            <a:ext cx="4762500" cy="2743200"/>
          </a:xfrm>
          <a:prstGeom prst="rect">
            <a:avLst/>
          </a:prstGeom>
        </p:spPr>
      </p:pic>
      <p:pic>
        <p:nvPicPr>
          <p:cNvPr id="37" name="Obrázek 36">
            <a:hlinkClick r:id="rId5"/>
            <a:extLst>
              <a:ext uri="{FF2B5EF4-FFF2-40B4-BE49-F238E27FC236}">
                <a16:creationId xmlns:a16="http://schemas.microsoft.com/office/drawing/2014/main" id="{64FAF195-AF04-4D01-9294-9FA205D5AB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92" y="4581128"/>
            <a:ext cx="1006594" cy="992417"/>
          </a:xfrm>
          <a:prstGeom prst="rect">
            <a:avLst/>
          </a:prstGeom>
        </p:spPr>
      </p:pic>
      <p:pic>
        <p:nvPicPr>
          <p:cNvPr id="39" name="Obrázek 38">
            <a:hlinkClick r:id="rId7"/>
            <a:extLst>
              <a:ext uri="{FF2B5EF4-FFF2-40B4-BE49-F238E27FC236}">
                <a16:creationId xmlns:a16="http://schemas.microsoft.com/office/drawing/2014/main" id="{5A41F7CE-3DC9-4A68-9094-059745009F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796" y="4644514"/>
            <a:ext cx="1113744" cy="947753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06CAADF5-7764-4853-9E4E-D819C7E364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696" y="5610990"/>
            <a:ext cx="1800200" cy="740717"/>
          </a:xfrm>
          <a:prstGeom prst="rect">
            <a:avLst/>
          </a:prstGeom>
        </p:spPr>
      </p:pic>
      <p:pic>
        <p:nvPicPr>
          <p:cNvPr id="5" name="Obrázek 4">
            <a:hlinkClick r:id="rId10"/>
            <a:extLst>
              <a:ext uri="{FF2B5EF4-FFF2-40B4-BE49-F238E27FC236}">
                <a16:creationId xmlns:a16="http://schemas.microsoft.com/office/drawing/2014/main" id="{15B0E9EE-4C2A-44BA-AB30-0DE5E2E698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540" y="3688623"/>
            <a:ext cx="387828" cy="35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53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Tm="15000">
        <p159:morph option="byObject"/>
      </p:transition>
    </mc:Choice>
    <mc:Fallback xmlns="">
      <p:transition spd="slow" advTm="15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ální modrý tunel 16: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1876_TF02895261_TF02895261.potx" id="{A5AA115C-C41B-407F-A53E-066073EF1572}" vid="{BE14AF58-2E99-4824-AE99-F806D3A9806C}"/>
    </a:ext>
  </a:extLst>
</a:theme>
</file>

<file path=ppt/theme/theme2.xml><?xml version="1.0" encoding="utf-8"?>
<a:theme xmlns:a="http://schemas.openxmlformats.org/drawingml/2006/main" name="Motiv Offic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A04F5799C40B245B3C0B35883303CE5" ma:contentTypeVersion="3" ma:contentTypeDescription="Vytvoří nový dokument" ma:contentTypeScope="" ma:versionID="1fe5cc7329b7e75bf8026e130879d8f1">
  <xsd:schema xmlns:xsd="http://www.w3.org/2001/XMLSchema" xmlns:xs="http://www.w3.org/2001/XMLSchema" xmlns:p="http://schemas.microsoft.com/office/2006/metadata/properties" xmlns:ns3="4f115da9-52a7-4e51-8413-6847ea612603" targetNamespace="http://schemas.microsoft.com/office/2006/metadata/properties" ma:root="true" ma:fieldsID="f70a5d7a981dc089ea1f71e44bbb5be8" ns3:_="">
    <xsd:import namespace="4f115da9-52a7-4e51-8413-6847ea61260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115da9-52a7-4e51-8413-6847ea6126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A3490FD-62DF-4A0E-BAB9-99FB121EB3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115da9-52a7-4e51-8413-6847ea6126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3CA325B-A9E2-4938-BCBE-C88F9B20B2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E41224-0370-4595-877C-23316CD80004}">
  <ds:schemaRefs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terms/"/>
    <ds:schemaRef ds:uri="http://schemas.openxmlformats.org/package/2006/metadata/core-properties"/>
    <ds:schemaRef ds:uri="4f115da9-52a7-4e51-8413-6847ea61260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6476</TotalTime>
  <Words>4261</Words>
  <Application>Microsoft Office PowerPoint</Application>
  <PresentationFormat>Vlastní</PresentationFormat>
  <Paragraphs>672</Paragraphs>
  <Slides>93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93</vt:i4>
      </vt:variant>
    </vt:vector>
  </HeadingPairs>
  <TitlesOfParts>
    <vt:vector size="96" baseType="lpstr">
      <vt:lpstr>Arial</vt:lpstr>
      <vt:lpstr>Corbel</vt:lpstr>
      <vt:lpstr>Digitální modrý tunel 16:9</vt:lpstr>
      <vt:lpstr>Prezentace aplikace PowerPoint</vt:lpstr>
      <vt:lpstr>Prezentace aplikace PowerPoint</vt:lpstr>
      <vt:lpstr>Současnost</vt:lpstr>
      <vt:lpstr>Výroba</vt:lpstr>
      <vt:lpstr>Výrobní prostory - lakovna</vt:lpstr>
      <vt:lpstr>Prezentace aplikace PowerPoint</vt:lpstr>
      <vt:lpstr>Prezentace aplikace PowerPoint</vt:lpstr>
      <vt:lpstr>Prezentace aplikace PowerPoint</vt:lpstr>
      <vt:lpstr>Certifikáty:</vt:lpstr>
      <vt:lpstr>Prezentace aplikace PowerPoint</vt:lpstr>
      <vt:lpstr>Průmyslová svítidla</vt:lpstr>
      <vt:lpstr>Prezentace aplikace PowerPoint</vt:lpstr>
      <vt:lpstr>PEGAS LED</vt:lpstr>
      <vt:lpstr>PEGAS LED</vt:lpstr>
      <vt:lpstr>PEGAS LED PRO</vt:lpstr>
      <vt:lpstr>PEGAS LED PRO</vt:lpstr>
      <vt:lpstr>TAURUS LED</vt:lpstr>
      <vt:lpstr>TAURUS LED</vt:lpstr>
      <vt:lpstr>FARMER I LED</vt:lpstr>
      <vt:lpstr>FARMER I LED</vt:lpstr>
      <vt:lpstr>FARMER I LED</vt:lpstr>
      <vt:lpstr>FARMER I LED PRO</vt:lpstr>
      <vt:lpstr>FARMER I LED PRO</vt:lpstr>
      <vt:lpstr>FARMER I LED</vt:lpstr>
      <vt:lpstr>TURTLE LED</vt:lpstr>
      <vt:lpstr>TURTLE LED</vt:lpstr>
      <vt:lpstr>TURTLE LED PRO</vt:lpstr>
      <vt:lpstr>TURTLE LED PRO</vt:lpstr>
      <vt:lpstr>TUB LED</vt:lpstr>
      <vt:lpstr>TUB LED</vt:lpstr>
      <vt:lpstr>TUB LED PRO</vt:lpstr>
      <vt:lpstr>TUB LED PRO</vt:lpstr>
      <vt:lpstr>PRACHO PLA LED</vt:lpstr>
      <vt:lpstr>PRACHO PLA LED</vt:lpstr>
      <vt:lpstr>HALSPOT I LED</vt:lpstr>
      <vt:lpstr>HALSPOT I LED</vt:lpstr>
      <vt:lpstr>HALSPOT II LED</vt:lpstr>
      <vt:lpstr>HALSPOT II LED</vt:lpstr>
      <vt:lpstr>TUNNEL LED</vt:lpstr>
      <vt:lpstr>TUNNEL LED</vt:lpstr>
      <vt:lpstr>Nevýbušná svítidla</vt:lpstr>
      <vt:lpstr>Prezentace aplikace PowerPoint</vt:lpstr>
      <vt:lpstr>Zóna 1/21</vt:lpstr>
      <vt:lpstr>ORION LED</vt:lpstr>
      <vt:lpstr>ORION LED </vt:lpstr>
      <vt:lpstr>SIRIUS LED</vt:lpstr>
      <vt:lpstr>SIRIUS LED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TRILUX LED</vt:lpstr>
      <vt:lpstr>TRILUX LED </vt:lpstr>
      <vt:lpstr>BILUX LED</vt:lpstr>
      <vt:lpstr>BILUX LED </vt:lpstr>
      <vt:lpstr>ERIS LED</vt:lpstr>
      <vt:lpstr>ERIS LED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MINIMINEX LED</vt:lpstr>
      <vt:lpstr>INSTALAČNÍ ZAŘÍZENÍ DO PROSTŘEDÍ S NEBEZPEČÍM VÝBUCHU</vt:lpstr>
      <vt:lpstr>INSTALAČNÍ ZAŘÍZENÍ DO PROSTŘEDÍ S NEBEZPEČÍM VÝBUCHU</vt:lpstr>
      <vt:lpstr>INSTALAČNÍ ZAŘÍZENÍ DO PROSTŘEDÍ S NEBEZPEČÍM VÝBUCHU</vt:lpstr>
      <vt:lpstr>INSTALAČNÍ ZAŘÍZENÍ DO PROSTŘEDÍ S NEBEZPEČÍM VÝBUCHU</vt:lpstr>
      <vt:lpstr>INSTALAČNÍ ZAŘÍZENÍ DO PROSTŘEDÍ S NEBEZPEČÍM VÝBUCHU</vt:lpstr>
      <vt:lpstr>INSTALAČNÍ ZAŘÍZENÍ DO PROSTŘEDÍ S NEBEZPEČÍM VÝBUCHU</vt:lpstr>
      <vt:lpstr>Prezentace aplikace PowerPoint</vt:lpstr>
      <vt:lpstr>Prezentace aplikace PowerPoint</vt:lpstr>
      <vt:lpstr>Prezentace aplikace PowerPoint</vt:lpstr>
      <vt:lpstr>Prezentace aplikace PowerPoint</vt:lpstr>
      <vt:lpstr>Phosagro Cherepovets, výroba dusíkatých hnojiv, Rusko</vt:lpstr>
      <vt:lpstr>Phosagro Cherepovets, výroba dusíkatých hnojiv, Rusko</vt:lpstr>
      <vt:lpstr>NAFTAN, petrochemický závod, Bělorusko</vt:lpstr>
      <vt:lpstr>RAMADAN, petrochemický závod, Egypt</vt:lpstr>
      <vt:lpstr>RAMADAN, petrochemický závod, Egypt</vt:lpstr>
      <vt:lpstr>Závod na zpracování plynu, Sosnogorsk, Rusko</vt:lpstr>
      <vt:lpstr>Hliníkárna DUBAL, Dubaj, Spojené arabské emiráty</vt:lpstr>
      <vt:lpstr>U.S. Steel Košice– výroba oceli, Slovenská republika</vt:lpstr>
      <vt:lpstr>Prezentace aplikace PowerPoint</vt:lpstr>
      <vt:lpstr>SYNTHOMER – chemický závod, Česká republika</vt:lpstr>
      <vt:lpstr>Prezentace aplikace PowerPoint</vt:lpstr>
      <vt:lpstr>Prezentace aplikace PowerPoint</vt:lpstr>
      <vt:lpstr>Prezentace aplikace PowerPoint</vt:lpstr>
      <vt:lpstr>OKK KOKSOVNY, a.s., výroba koksu, Česká republika</vt:lpstr>
      <vt:lpstr>Prezentace aplikace PowerPoint</vt:lpstr>
      <vt:lpstr>DIAMO – uranové doly, Česká republika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RK</dc:creator>
  <cp:lastModifiedBy>Elektro Svit2</cp:lastModifiedBy>
  <cp:revision>177</cp:revision>
  <dcterms:created xsi:type="dcterms:W3CDTF">2021-01-26T06:20:50Z</dcterms:created>
  <dcterms:modified xsi:type="dcterms:W3CDTF">2024-01-15T09:56:17Z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0x0101009A04F5799C40B245B3C0B35883303CE5</vt:lpwstr>
  </property>
</Properties>
</file>